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64"/>
  </p:notesMasterIdLst>
  <p:handoutMasterIdLst>
    <p:handoutMasterId r:id="rId65"/>
  </p:handoutMasterIdLst>
  <p:sldIdLst>
    <p:sldId id="256" r:id="rId6"/>
    <p:sldId id="343" r:id="rId7"/>
    <p:sldId id="437" r:id="rId8"/>
    <p:sldId id="371" r:id="rId9"/>
    <p:sldId id="352" r:id="rId10"/>
    <p:sldId id="300" r:id="rId11"/>
    <p:sldId id="394" r:id="rId12"/>
    <p:sldId id="398" r:id="rId13"/>
    <p:sldId id="395" r:id="rId14"/>
    <p:sldId id="432" r:id="rId15"/>
    <p:sldId id="393" r:id="rId16"/>
    <p:sldId id="396" r:id="rId17"/>
    <p:sldId id="430" r:id="rId18"/>
    <p:sldId id="397" r:id="rId19"/>
    <p:sldId id="302" r:id="rId20"/>
    <p:sldId id="379" r:id="rId21"/>
    <p:sldId id="353" r:id="rId22"/>
    <p:sldId id="400" r:id="rId23"/>
    <p:sldId id="355" r:id="rId24"/>
    <p:sldId id="362" r:id="rId25"/>
    <p:sldId id="363" r:id="rId26"/>
    <p:sldId id="364" r:id="rId27"/>
    <p:sldId id="401" r:id="rId28"/>
    <p:sldId id="354" r:id="rId29"/>
    <p:sldId id="423" r:id="rId30"/>
    <p:sldId id="356" r:id="rId31"/>
    <p:sldId id="357" r:id="rId32"/>
    <p:sldId id="406" r:id="rId33"/>
    <p:sldId id="359" r:id="rId34"/>
    <p:sldId id="404" r:id="rId35"/>
    <p:sldId id="403" r:id="rId36"/>
    <p:sldId id="402" r:id="rId37"/>
    <p:sldId id="405" r:id="rId38"/>
    <p:sldId id="407" r:id="rId39"/>
    <p:sldId id="408" r:id="rId40"/>
    <p:sldId id="409" r:id="rId41"/>
    <p:sldId id="424" r:id="rId42"/>
    <p:sldId id="425" r:id="rId43"/>
    <p:sldId id="416" r:id="rId44"/>
    <p:sldId id="417" r:id="rId45"/>
    <p:sldId id="421" r:id="rId46"/>
    <p:sldId id="415" r:id="rId47"/>
    <p:sldId id="427" r:id="rId48"/>
    <p:sldId id="418" r:id="rId49"/>
    <p:sldId id="428" r:id="rId50"/>
    <p:sldId id="426" r:id="rId51"/>
    <p:sldId id="429" r:id="rId52"/>
    <p:sldId id="311" r:id="rId53"/>
    <p:sldId id="368" r:id="rId54"/>
    <p:sldId id="365" r:id="rId55"/>
    <p:sldId id="366" r:id="rId56"/>
    <p:sldId id="376" r:id="rId57"/>
    <p:sldId id="433" r:id="rId58"/>
    <p:sldId id="434" r:id="rId59"/>
    <p:sldId id="436" r:id="rId60"/>
    <p:sldId id="373" r:id="rId61"/>
    <p:sldId id="385" r:id="rId62"/>
    <p:sldId id="342" r:id="rId6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FE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13" autoAdjust="0"/>
    <p:restoredTop sz="95887" autoAdjust="0"/>
  </p:normalViewPr>
  <p:slideViewPr>
    <p:cSldViewPr snapToGrid="0">
      <p:cViewPr>
        <p:scale>
          <a:sx n="66" d="100"/>
          <a:sy n="66" d="100"/>
        </p:scale>
        <p:origin x="1147" y="79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199A0D-631E-433C-8D9A-62096BDE4393}" type="datetimeFigureOut">
              <a:rPr lang="de-DE" smtClean="0"/>
              <a:t>22.11.2024</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1F9015-3A23-4614-ADCC-162587A8393D}" type="slidenum">
              <a:rPr lang="de-DE" smtClean="0"/>
              <a:t>‹#›</a:t>
            </a:fld>
            <a:endParaRPr lang="de-DE"/>
          </a:p>
        </p:txBody>
      </p:sp>
    </p:spTree>
    <p:extLst>
      <p:ext uri="{BB962C8B-B14F-4D97-AF65-F5344CB8AC3E}">
        <p14:creationId xmlns:p14="http://schemas.microsoft.com/office/powerpoint/2010/main" val="36003267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25870-6881-437C-8253-115FAB5C6C9A}" type="datetimeFigureOut">
              <a:rPr lang="de-DE" smtClean="0"/>
              <a:t>22.11.2024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EB736-B50B-4F9F-9788-167D8314734B}" type="slidenum">
              <a:rPr lang="de-DE" smtClean="0"/>
              <a:t>‹#›</a:t>
            </a:fld>
            <a:endParaRPr lang="de-DE"/>
          </a:p>
        </p:txBody>
      </p:sp>
    </p:spTree>
    <p:extLst>
      <p:ext uri="{BB962C8B-B14F-4D97-AF65-F5344CB8AC3E}">
        <p14:creationId xmlns:p14="http://schemas.microsoft.com/office/powerpoint/2010/main" val="12727058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firmware\StudentLab2024\Lab1a\Lab1a_LED_Button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5</a:t>
            </a:fld>
            <a:endParaRPr lang="de-DE"/>
          </a:p>
        </p:txBody>
      </p:sp>
    </p:spTree>
    <p:extLst>
      <p:ext uri="{BB962C8B-B14F-4D97-AF65-F5344CB8AC3E}">
        <p14:creationId xmlns:p14="http://schemas.microsoft.com/office/powerpoint/2010/main" val="42262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14</a:t>
            </a:fld>
            <a:endParaRPr lang="de-DE"/>
          </a:p>
        </p:txBody>
      </p:sp>
    </p:spTree>
    <p:extLst>
      <p:ext uri="{BB962C8B-B14F-4D97-AF65-F5344CB8AC3E}">
        <p14:creationId xmlns:p14="http://schemas.microsoft.com/office/powerpoint/2010/main" val="41238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15</a:t>
            </a:fld>
            <a:endParaRPr lang="de-DE"/>
          </a:p>
        </p:txBody>
      </p:sp>
    </p:spTree>
    <p:extLst>
      <p:ext uri="{BB962C8B-B14F-4D97-AF65-F5344CB8AC3E}">
        <p14:creationId xmlns:p14="http://schemas.microsoft.com/office/powerpoint/2010/main" val="2034021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16</a:t>
            </a:fld>
            <a:endParaRPr lang="de-DE"/>
          </a:p>
        </p:txBody>
      </p:sp>
    </p:spTree>
    <p:extLst>
      <p:ext uri="{BB962C8B-B14F-4D97-AF65-F5344CB8AC3E}">
        <p14:creationId xmlns:p14="http://schemas.microsoft.com/office/powerpoint/2010/main" val="3006668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firmware\StudentLab2024\Lab1a\Lab1a_LED_Button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17</a:t>
            </a:fld>
            <a:endParaRPr lang="de-DE"/>
          </a:p>
        </p:txBody>
      </p:sp>
    </p:spTree>
    <p:extLst>
      <p:ext uri="{BB962C8B-B14F-4D97-AF65-F5344CB8AC3E}">
        <p14:creationId xmlns:p14="http://schemas.microsoft.com/office/powerpoint/2010/main" val="2958277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firmware\StudentLab2024\Lab1a\Lab1a_LED_Button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18</a:t>
            </a:fld>
            <a:endParaRPr lang="de-DE"/>
          </a:p>
        </p:txBody>
      </p:sp>
    </p:spTree>
    <p:extLst>
      <p:ext uri="{BB962C8B-B14F-4D97-AF65-F5344CB8AC3E}">
        <p14:creationId xmlns:p14="http://schemas.microsoft.com/office/powerpoint/2010/main" val="91599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19</a:t>
            </a:fld>
            <a:endParaRPr lang="de-DE"/>
          </a:p>
        </p:txBody>
      </p:sp>
    </p:spTree>
    <p:extLst>
      <p:ext uri="{BB962C8B-B14F-4D97-AF65-F5344CB8AC3E}">
        <p14:creationId xmlns:p14="http://schemas.microsoft.com/office/powerpoint/2010/main" val="1977925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20</a:t>
            </a:fld>
            <a:endParaRPr lang="de-DE"/>
          </a:p>
        </p:txBody>
      </p:sp>
    </p:spTree>
    <p:extLst>
      <p:ext uri="{BB962C8B-B14F-4D97-AF65-F5344CB8AC3E}">
        <p14:creationId xmlns:p14="http://schemas.microsoft.com/office/powerpoint/2010/main" val="283741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21</a:t>
            </a:fld>
            <a:endParaRPr lang="de-DE"/>
          </a:p>
        </p:txBody>
      </p:sp>
    </p:spTree>
    <p:extLst>
      <p:ext uri="{BB962C8B-B14F-4D97-AF65-F5344CB8AC3E}">
        <p14:creationId xmlns:p14="http://schemas.microsoft.com/office/powerpoint/2010/main" val="2942502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22</a:t>
            </a:fld>
            <a:endParaRPr lang="de-DE"/>
          </a:p>
        </p:txBody>
      </p:sp>
    </p:spTree>
    <p:extLst>
      <p:ext uri="{BB962C8B-B14F-4D97-AF65-F5344CB8AC3E}">
        <p14:creationId xmlns:p14="http://schemas.microsoft.com/office/powerpoint/2010/main" val="2774386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23</a:t>
            </a:fld>
            <a:endParaRPr lang="de-DE"/>
          </a:p>
        </p:txBody>
      </p:sp>
    </p:spTree>
    <p:extLst>
      <p:ext uri="{BB962C8B-B14F-4D97-AF65-F5344CB8AC3E}">
        <p14:creationId xmlns:p14="http://schemas.microsoft.com/office/powerpoint/2010/main" val="760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6</a:t>
            </a:fld>
            <a:endParaRPr lang="de-DE"/>
          </a:p>
        </p:txBody>
      </p:sp>
    </p:spTree>
    <p:extLst>
      <p:ext uri="{BB962C8B-B14F-4D97-AF65-F5344CB8AC3E}">
        <p14:creationId xmlns:p14="http://schemas.microsoft.com/office/powerpoint/2010/main" val="3859007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24</a:t>
            </a:fld>
            <a:endParaRPr lang="de-DE"/>
          </a:p>
        </p:txBody>
      </p:sp>
    </p:spTree>
    <p:extLst>
      <p:ext uri="{BB962C8B-B14F-4D97-AF65-F5344CB8AC3E}">
        <p14:creationId xmlns:p14="http://schemas.microsoft.com/office/powerpoint/2010/main" val="596103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25</a:t>
            </a:fld>
            <a:endParaRPr lang="de-DE"/>
          </a:p>
        </p:txBody>
      </p:sp>
    </p:spTree>
    <p:extLst>
      <p:ext uri="{BB962C8B-B14F-4D97-AF65-F5344CB8AC3E}">
        <p14:creationId xmlns:p14="http://schemas.microsoft.com/office/powerpoint/2010/main" val="2540870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26</a:t>
            </a:fld>
            <a:endParaRPr lang="de-DE"/>
          </a:p>
        </p:txBody>
      </p:sp>
    </p:spTree>
    <p:extLst>
      <p:ext uri="{BB962C8B-B14F-4D97-AF65-F5344CB8AC3E}">
        <p14:creationId xmlns:p14="http://schemas.microsoft.com/office/powerpoint/2010/main" val="822754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27</a:t>
            </a:fld>
            <a:endParaRPr lang="de-DE"/>
          </a:p>
        </p:txBody>
      </p:sp>
    </p:spTree>
    <p:extLst>
      <p:ext uri="{BB962C8B-B14F-4D97-AF65-F5344CB8AC3E}">
        <p14:creationId xmlns:p14="http://schemas.microsoft.com/office/powerpoint/2010/main" val="3453566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28</a:t>
            </a:fld>
            <a:endParaRPr lang="de-DE"/>
          </a:p>
        </p:txBody>
      </p:sp>
    </p:spTree>
    <p:extLst>
      <p:ext uri="{BB962C8B-B14F-4D97-AF65-F5344CB8AC3E}">
        <p14:creationId xmlns:p14="http://schemas.microsoft.com/office/powerpoint/2010/main" val="4155900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29</a:t>
            </a:fld>
            <a:endParaRPr lang="de-DE"/>
          </a:p>
        </p:txBody>
      </p:sp>
    </p:spTree>
    <p:extLst>
      <p:ext uri="{BB962C8B-B14F-4D97-AF65-F5344CB8AC3E}">
        <p14:creationId xmlns:p14="http://schemas.microsoft.com/office/powerpoint/2010/main" val="569886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30</a:t>
            </a:fld>
            <a:endParaRPr lang="de-DE"/>
          </a:p>
        </p:txBody>
      </p:sp>
    </p:spTree>
    <p:extLst>
      <p:ext uri="{BB962C8B-B14F-4D97-AF65-F5344CB8AC3E}">
        <p14:creationId xmlns:p14="http://schemas.microsoft.com/office/powerpoint/2010/main" val="3174487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31</a:t>
            </a:fld>
            <a:endParaRPr lang="de-DE"/>
          </a:p>
        </p:txBody>
      </p:sp>
    </p:spTree>
    <p:extLst>
      <p:ext uri="{BB962C8B-B14F-4D97-AF65-F5344CB8AC3E}">
        <p14:creationId xmlns:p14="http://schemas.microsoft.com/office/powerpoint/2010/main" val="2692728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32</a:t>
            </a:fld>
            <a:endParaRPr lang="de-DE"/>
          </a:p>
        </p:txBody>
      </p:sp>
    </p:spTree>
    <p:extLst>
      <p:ext uri="{BB962C8B-B14F-4D97-AF65-F5344CB8AC3E}">
        <p14:creationId xmlns:p14="http://schemas.microsoft.com/office/powerpoint/2010/main" val="132548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33</a:t>
            </a:fld>
            <a:endParaRPr lang="de-DE"/>
          </a:p>
        </p:txBody>
      </p:sp>
    </p:spTree>
    <p:extLst>
      <p:ext uri="{BB962C8B-B14F-4D97-AF65-F5344CB8AC3E}">
        <p14:creationId xmlns:p14="http://schemas.microsoft.com/office/powerpoint/2010/main" val="99997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7</a:t>
            </a:fld>
            <a:endParaRPr lang="de-DE"/>
          </a:p>
        </p:txBody>
      </p:sp>
    </p:spTree>
    <p:extLst>
      <p:ext uri="{BB962C8B-B14F-4D97-AF65-F5344CB8AC3E}">
        <p14:creationId xmlns:p14="http://schemas.microsoft.com/office/powerpoint/2010/main" val="1775656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34</a:t>
            </a:fld>
            <a:endParaRPr lang="de-DE"/>
          </a:p>
        </p:txBody>
      </p:sp>
    </p:spTree>
    <p:extLst>
      <p:ext uri="{BB962C8B-B14F-4D97-AF65-F5344CB8AC3E}">
        <p14:creationId xmlns:p14="http://schemas.microsoft.com/office/powerpoint/2010/main" val="208744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35</a:t>
            </a:fld>
            <a:endParaRPr lang="de-DE"/>
          </a:p>
        </p:txBody>
      </p:sp>
    </p:spTree>
    <p:extLst>
      <p:ext uri="{BB962C8B-B14F-4D97-AF65-F5344CB8AC3E}">
        <p14:creationId xmlns:p14="http://schemas.microsoft.com/office/powerpoint/2010/main" val="476211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36</a:t>
            </a:fld>
            <a:endParaRPr lang="de-DE"/>
          </a:p>
        </p:txBody>
      </p:sp>
    </p:spTree>
    <p:extLst>
      <p:ext uri="{BB962C8B-B14F-4D97-AF65-F5344CB8AC3E}">
        <p14:creationId xmlns:p14="http://schemas.microsoft.com/office/powerpoint/2010/main" val="1884979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37</a:t>
            </a:fld>
            <a:endParaRPr lang="de-DE"/>
          </a:p>
        </p:txBody>
      </p:sp>
    </p:spTree>
    <p:extLst>
      <p:ext uri="{BB962C8B-B14F-4D97-AF65-F5344CB8AC3E}">
        <p14:creationId xmlns:p14="http://schemas.microsoft.com/office/powerpoint/2010/main" val="478200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38</a:t>
            </a:fld>
            <a:endParaRPr lang="de-DE"/>
          </a:p>
        </p:txBody>
      </p:sp>
    </p:spTree>
    <p:extLst>
      <p:ext uri="{BB962C8B-B14F-4D97-AF65-F5344CB8AC3E}">
        <p14:creationId xmlns:p14="http://schemas.microsoft.com/office/powerpoint/2010/main" val="2848161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firmware\StudentLab2024\Lab1d\Lab1d_UART</a:t>
            </a:r>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39</a:t>
            </a:fld>
            <a:endParaRPr lang="de-DE"/>
          </a:p>
        </p:txBody>
      </p:sp>
    </p:spTree>
    <p:extLst>
      <p:ext uri="{BB962C8B-B14F-4D97-AF65-F5344CB8AC3E}">
        <p14:creationId xmlns:p14="http://schemas.microsoft.com/office/powerpoint/2010/main" val="247719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firmware\StudentLab2024\Lab1d\Lab1d_UART</a:t>
            </a:r>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40</a:t>
            </a:fld>
            <a:endParaRPr lang="de-DE"/>
          </a:p>
        </p:txBody>
      </p:sp>
    </p:spTree>
    <p:extLst>
      <p:ext uri="{BB962C8B-B14F-4D97-AF65-F5344CB8AC3E}">
        <p14:creationId xmlns:p14="http://schemas.microsoft.com/office/powerpoint/2010/main" val="245512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firmware\StudentLab2024\Lab1d\Lab1d_UART</a:t>
            </a:r>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41</a:t>
            </a:fld>
            <a:endParaRPr lang="de-DE"/>
          </a:p>
        </p:txBody>
      </p:sp>
    </p:spTree>
    <p:extLst>
      <p:ext uri="{BB962C8B-B14F-4D97-AF65-F5344CB8AC3E}">
        <p14:creationId xmlns:p14="http://schemas.microsoft.com/office/powerpoint/2010/main" val="716246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F:\AEE\AEE2\BSW\BSW Goals\ST firmware\StudentLab2024\Lab1d\Lab1d_UART</a:t>
            </a:r>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42</a:t>
            </a:fld>
            <a:endParaRPr lang="de-DE"/>
          </a:p>
        </p:txBody>
      </p:sp>
    </p:spTree>
    <p:extLst>
      <p:ext uri="{BB962C8B-B14F-4D97-AF65-F5344CB8AC3E}">
        <p14:creationId xmlns:p14="http://schemas.microsoft.com/office/powerpoint/2010/main" val="1985703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F:\AEE\AEE2\BSW\BSW Goals\ST firmware\StudentLab2024\Lab1d\Lab1d_UART</a:t>
            </a:r>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43</a:t>
            </a:fld>
            <a:endParaRPr lang="de-DE"/>
          </a:p>
        </p:txBody>
      </p:sp>
    </p:spTree>
    <p:extLst>
      <p:ext uri="{BB962C8B-B14F-4D97-AF65-F5344CB8AC3E}">
        <p14:creationId xmlns:p14="http://schemas.microsoft.com/office/powerpoint/2010/main" val="351730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8</a:t>
            </a:fld>
            <a:endParaRPr lang="de-DE"/>
          </a:p>
        </p:txBody>
      </p:sp>
    </p:spTree>
    <p:extLst>
      <p:ext uri="{BB962C8B-B14F-4D97-AF65-F5344CB8AC3E}">
        <p14:creationId xmlns:p14="http://schemas.microsoft.com/office/powerpoint/2010/main" val="807239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firmware\StudentLab2024\Lab1d\Lab1d_UART</a:t>
            </a:r>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44</a:t>
            </a:fld>
            <a:endParaRPr lang="de-DE"/>
          </a:p>
        </p:txBody>
      </p:sp>
    </p:spTree>
    <p:extLst>
      <p:ext uri="{BB962C8B-B14F-4D97-AF65-F5344CB8AC3E}">
        <p14:creationId xmlns:p14="http://schemas.microsoft.com/office/powerpoint/2010/main" val="408288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firmware\StudentLab2024\Lab1d\Lab1d_UART</a:t>
            </a:r>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45</a:t>
            </a:fld>
            <a:endParaRPr lang="de-DE"/>
          </a:p>
        </p:txBody>
      </p:sp>
    </p:spTree>
    <p:extLst>
      <p:ext uri="{BB962C8B-B14F-4D97-AF65-F5344CB8AC3E}">
        <p14:creationId xmlns:p14="http://schemas.microsoft.com/office/powerpoint/2010/main" val="3172937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46</a:t>
            </a:fld>
            <a:endParaRPr lang="de-DE"/>
          </a:p>
        </p:txBody>
      </p:sp>
    </p:spTree>
    <p:extLst>
      <p:ext uri="{BB962C8B-B14F-4D97-AF65-F5344CB8AC3E}">
        <p14:creationId xmlns:p14="http://schemas.microsoft.com/office/powerpoint/2010/main" val="3588655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47</a:t>
            </a:fld>
            <a:endParaRPr lang="de-DE"/>
          </a:p>
        </p:txBody>
      </p:sp>
    </p:spTree>
    <p:extLst>
      <p:ext uri="{BB962C8B-B14F-4D97-AF65-F5344CB8AC3E}">
        <p14:creationId xmlns:p14="http://schemas.microsoft.com/office/powerpoint/2010/main" val="2353843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firmware\StudentLab2024\Lab1b\Lab1b_PWM_FreeRTOS1</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48</a:t>
            </a:fld>
            <a:endParaRPr lang="de-DE"/>
          </a:p>
        </p:txBody>
      </p:sp>
    </p:spTree>
    <p:extLst>
      <p:ext uri="{BB962C8B-B14F-4D97-AF65-F5344CB8AC3E}">
        <p14:creationId xmlns:p14="http://schemas.microsoft.com/office/powerpoint/2010/main" val="3621614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firmware\StudentLab2024\Lab1b\Lab1b_PWM_FreeRTOS1</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49</a:t>
            </a:fld>
            <a:endParaRPr lang="de-DE"/>
          </a:p>
        </p:txBody>
      </p:sp>
    </p:spTree>
    <p:extLst>
      <p:ext uri="{BB962C8B-B14F-4D97-AF65-F5344CB8AC3E}">
        <p14:creationId xmlns:p14="http://schemas.microsoft.com/office/powerpoint/2010/main" val="3146392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firmware\StudentLab2024\Lab1b\Lab1b_PWM_FreeRTOS1</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50</a:t>
            </a:fld>
            <a:endParaRPr lang="de-DE"/>
          </a:p>
        </p:txBody>
      </p:sp>
    </p:spTree>
    <p:extLst>
      <p:ext uri="{BB962C8B-B14F-4D97-AF65-F5344CB8AC3E}">
        <p14:creationId xmlns:p14="http://schemas.microsoft.com/office/powerpoint/2010/main" val="157639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firmware\StudentLab2024\Lab1b\Lab1b_PWM_FreeRTOS1</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51</a:t>
            </a:fld>
            <a:endParaRPr lang="de-DE"/>
          </a:p>
        </p:txBody>
      </p:sp>
    </p:spTree>
    <p:extLst>
      <p:ext uri="{BB962C8B-B14F-4D97-AF65-F5344CB8AC3E}">
        <p14:creationId xmlns:p14="http://schemas.microsoft.com/office/powerpoint/2010/main" val="1906206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firmware\StudentLab2024\Lab1b\Lab1b_PWM_FreeRTOS1</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52</a:t>
            </a:fld>
            <a:endParaRPr lang="de-DE"/>
          </a:p>
        </p:txBody>
      </p:sp>
    </p:spTree>
    <p:extLst>
      <p:ext uri="{BB962C8B-B14F-4D97-AF65-F5344CB8AC3E}">
        <p14:creationId xmlns:p14="http://schemas.microsoft.com/office/powerpoint/2010/main" val="20128113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53</a:t>
            </a:fld>
            <a:endParaRPr lang="de-DE"/>
          </a:p>
        </p:txBody>
      </p:sp>
    </p:spTree>
    <p:extLst>
      <p:ext uri="{BB962C8B-B14F-4D97-AF65-F5344CB8AC3E}">
        <p14:creationId xmlns:p14="http://schemas.microsoft.com/office/powerpoint/2010/main" val="168412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9</a:t>
            </a:fld>
            <a:endParaRPr lang="de-DE"/>
          </a:p>
        </p:txBody>
      </p:sp>
    </p:spTree>
    <p:extLst>
      <p:ext uri="{BB962C8B-B14F-4D97-AF65-F5344CB8AC3E}">
        <p14:creationId xmlns:p14="http://schemas.microsoft.com/office/powerpoint/2010/main" val="16622816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firmware\StudentLab2024\Lab1b\Lab1b_PWM_FreeRTOS1</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54</a:t>
            </a:fld>
            <a:endParaRPr lang="de-DE"/>
          </a:p>
        </p:txBody>
      </p:sp>
    </p:spTree>
    <p:extLst>
      <p:ext uri="{BB962C8B-B14F-4D97-AF65-F5344CB8AC3E}">
        <p14:creationId xmlns:p14="http://schemas.microsoft.com/office/powerpoint/2010/main" val="22464666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firmware\StudentLab2024\Lab1b\Lab1b_PWM_FreeRTOS1</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55</a:t>
            </a:fld>
            <a:endParaRPr lang="de-DE"/>
          </a:p>
        </p:txBody>
      </p:sp>
    </p:spTree>
    <p:extLst>
      <p:ext uri="{BB962C8B-B14F-4D97-AF65-F5344CB8AC3E}">
        <p14:creationId xmlns:p14="http://schemas.microsoft.com/office/powerpoint/2010/main" val="29948582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firmware\StudentLab2024\Lab1b\Lab1b_PWM_FreeRTOS1</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56</a:t>
            </a:fld>
            <a:endParaRPr lang="de-DE"/>
          </a:p>
        </p:txBody>
      </p:sp>
    </p:spTree>
    <p:extLst>
      <p:ext uri="{BB962C8B-B14F-4D97-AF65-F5344CB8AC3E}">
        <p14:creationId xmlns:p14="http://schemas.microsoft.com/office/powerpoint/2010/main" val="390485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10</a:t>
            </a:fld>
            <a:endParaRPr lang="de-DE"/>
          </a:p>
        </p:txBody>
      </p:sp>
    </p:spTree>
    <p:extLst>
      <p:ext uri="{BB962C8B-B14F-4D97-AF65-F5344CB8AC3E}">
        <p14:creationId xmlns:p14="http://schemas.microsoft.com/office/powerpoint/2010/main" val="1344849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11</a:t>
            </a:fld>
            <a:endParaRPr lang="de-DE"/>
          </a:p>
        </p:txBody>
      </p:sp>
    </p:spTree>
    <p:extLst>
      <p:ext uri="{BB962C8B-B14F-4D97-AF65-F5344CB8AC3E}">
        <p14:creationId xmlns:p14="http://schemas.microsoft.com/office/powerpoint/2010/main" val="488175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12</a:t>
            </a:fld>
            <a:endParaRPr lang="de-DE"/>
          </a:p>
        </p:txBody>
      </p:sp>
    </p:spTree>
    <p:extLst>
      <p:ext uri="{BB962C8B-B14F-4D97-AF65-F5344CB8AC3E}">
        <p14:creationId xmlns:p14="http://schemas.microsoft.com/office/powerpoint/2010/main" val="1311722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F:\AEE\AEE2\BSW\BSW Goals\ST firmware\StudentLab2024\Lab1b\Lab1b_LED_Button</a:t>
            </a:r>
            <a:endParaRPr lang="bg-BG" dirty="0" smtClean="0"/>
          </a:p>
          <a:p>
            <a:endParaRPr lang="bg-BG" dirty="0"/>
          </a:p>
        </p:txBody>
      </p:sp>
      <p:sp>
        <p:nvSpPr>
          <p:cNvPr id="4" name="Slide Number Placeholder 3"/>
          <p:cNvSpPr>
            <a:spLocks noGrp="1"/>
          </p:cNvSpPr>
          <p:nvPr>
            <p:ph type="sldNum" sz="quarter" idx="10"/>
          </p:nvPr>
        </p:nvSpPr>
        <p:spPr/>
        <p:txBody>
          <a:bodyPr/>
          <a:lstStyle/>
          <a:p>
            <a:fld id="{430EB736-B50B-4F9F-9788-167D8314734B}" type="slidenum">
              <a:rPr lang="de-DE" smtClean="0"/>
              <a:t>13</a:t>
            </a:fld>
            <a:endParaRPr lang="de-DE"/>
          </a:p>
        </p:txBody>
      </p:sp>
    </p:spTree>
    <p:extLst>
      <p:ext uri="{BB962C8B-B14F-4D97-AF65-F5344CB8AC3E}">
        <p14:creationId xmlns:p14="http://schemas.microsoft.com/office/powerpoint/2010/main" val="2252201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96125" y="230400"/>
            <a:ext cx="1725025" cy="359634"/>
          </a:xfrm>
          <a:prstGeom prst="rect">
            <a:avLst/>
          </a:prstGeom>
        </p:spPr>
      </p:pic>
      <p:sp>
        <p:nvSpPr>
          <p:cNvPr id="2" name="Titel 1"/>
          <p:cNvSpPr>
            <a:spLocks noGrp="1"/>
          </p:cNvSpPr>
          <p:nvPr>
            <p:ph type="ctrTitle" hasCustomPrompt="1"/>
          </p:nvPr>
        </p:nvSpPr>
        <p:spPr bwMode="gray">
          <a:xfrm>
            <a:off x="916800" y="2286000"/>
            <a:ext cx="10363200" cy="1144800"/>
          </a:xfrm>
        </p:spPr>
        <p:txBody>
          <a:bodyPr anchor="ctr">
            <a:noAutofit/>
          </a:bodyPr>
          <a:lstStyle>
            <a:lvl1pPr algn="ctr">
              <a:defRPr sz="2000" b="0">
                <a:solidFill>
                  <a:schemeClr val="tx2"/>
                </a:solidFill>
              </a:defRPr>
            </a:lvl1pPr>
          </a:lstStyle>
          <a:p>
            <a:r>
              <a:rPr lang="en-US" noProof="0" dirty="0"/>
              <a:t>Main title here</a:t>
            </a:r>
          </a:p>
        </p:txBody>
      </p:sp>
      <p:sp>
        <p:nvSpPr>
          <p:cNvPr id="3" name="Untertitel 2"/>
          <p:cNvSpPr>
            <a:spLocks noGrp="1"/>
          </p:cNvSpPr>
          <p:nvPr>
            <p:ph type="subTitle" idx="1" hasCustomPrompt="1"/>
          </p:nvPr>
        </p:nvSpPr>
        <p:spPr bwMode="gray">
          <a:xfrm>
            <a:off x="1833600" y="3430800"/>
            <a:ext cx="8534400" cy="1753200"/>
          </a:xfrm>
        </p:spPr>
        <p:txBody>
          <a:bodyPr lIns="0" tIns="72000" rIns="0" bIns="72000">
            <a:noAutofit/>
          </a:bodyPr>
          <a:lstStyle>
            <a:lvl1pPr marL="0" indent="0" algn="ctr">
              <a:buNone/>
              <a:defRPr sz="1600" b="1">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Add title</a:t>
            </a:r>
          </a:p>
        </p:txBody>
      </p:sp>
      <p:sp>
        <p:nvSpPr>
          <p:cNvPr id="5" name="Textfeld 4"/>
          <p:cNvSpPr txBox="1"/>
          <p:nvPr/>
        </p:nvSpPr>
        <p:spPr bwMode="gray">
          <a:xfrm>
            <a:off x="432002" y="6574904"/>
            <a:ext cx="5512905" cy="244800"/>
          </a:xfrm>
          <a:prstGeom prst="rect">
            <a:avLst/>
          </a:prstGeom>
          <a:noFill/>
        </p:spPr>
        <p:txBody>
          <a:bodyPr wrap="square" lIns="0" tIns="0" rIns="0" bIns="0" rtlCol="0" anchor="ct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noProof="0" dirty="0"/>
              <a:t>Occasion / Author / Date       Slide </a:t>
            </a:r>
            <a:fld id="{F24121DE-C92B-4102-8ACA-8815D3BDB157}" type="slidenum">
              <a:rPr lang="en-US" sz="900" noProof="0" smtClean="0"/>
              <a:pPr marL="0" marR="0" indent="0" algn="l" defTabSz="914400" rtl="0" eaLnBrk="1" fontAlgn="auto" latinLnBrk="0" hangingPunct="1">
                <a:lnSpc>
                  <a:spcPct val="100000"/>
                </a:lnSpc>
                <a:spcBef>
                  <a:spcPts val="0"/>
                </a:spcBef>
                <a:spcAft>
                  <a:spcPts val="0"/>
                </a:spcAft>
                <a:buClrTx/>
                <a:buSzTx/>
                <a:buFontTx/>
                <a:buNone/>
                <a:tabLst/>
                <a:defRPr/>
              </a:pPr>
              <a:t>‹#›</a:t>
            </a:fld>
            <a:r>
              <a:rPr lang="en-US" sz="900" noProof="0" dirty="0"/>
              <a:t> </a:t>
            </a:r>
          </a:p>
        </p:txBody>
      </p:sp>
      <p:sp>
        <p:nvSpPr>
          <p:cNvPr id="13" name="Text Box 7"/>
          <p:cNvSpPr txBox="1">
            <a:spLocks noChangeArrowheads="1"/>
          </p:cNvSpPr>
          <p:nvPr/>
        </p:nvSpPr>
        <p:spPr bwMode="auto">
          <a:xfrm rot="16200000">
            <a:off x="9157088" y="3498523"/>
            <a:ext cx="5640149"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a:spAutoFit/>
          </a:bodyPr>
          <a:lstStyle>
            <a:lvl1pPr defTabSz="449263">
              <a:defRPr>
                <a:solidFill>
                  <a:schemeClr val="tx1"/>
                </a:solidFill>
                <a:latin typeface="Arial" charset="0"/>
              </a:defRPr>
            </a:lvl1pPr>
            <a:lvl2pPr defTabSz="449263">
              <a:defRPr>
                <a:solidFill>
                  <a:schemeClr val="tx1"/>
                </a:solidFill>
                <a:latin typeface="Arial" charset="0"/>
              </a:defRPr>
            </a:lvl2pPr>
            <a:lvl3pPr defTabSz="449263">
              <a:defRPr>
                <a:solidFill>
                  <a:schemeClr val="tx1"/>
                </a:solidFill>
                <a:latin typeface="Arial" charset="0"/>
              </a:defRPr>
            </a:lvl3pPr>
            <a:lvl4pPr defTabSz="449263">
              <a:defRPr>
                <a:solidFill>
                  <a:schemeClr val="tx1"/>
                </a:solidFill>
                <a:latin typeface="Arial" charset="0"/>
              </a:defRPr>
            </a:lvl4pPr>
            <a:lvl5pPr defTabSz="449263">
              <a:defRPr>
                <a:solidFill>
                  <a:schemeClr val="tx1"/>
                </a:solidFill>
                <a:latin typeface="Arial" charset="0"/>
              </a:defRPr>
            </a:lvl5pPr>
            <a:lvl6pPr defTabSz="449263" fontAlgn="base">
              <a:spcBef>
                <a:spcPct val="0"/>
              </a:spcBef>
              <a:spcAft>
                <a:spcPct val="0"/>
              </a:spcAft>
              <a:defRPr>
                <a:solidFill>
                  <a:schemeClr val="tx1"/>
                </a:solidFill>
                <a:latin typeface="Arial" charset="0"/>
              </a:defRPr>
            </a:lvl6pPr>
            <a:lvl7pPr defTabSz="449263" fontAlgn="base">
              <a:spcBef>
                <a:spcPct val="0"/>
              </a:spcBef>
              <a:spcAft>
                <a:spcPct val="0"/>
              </a:spcAft>
              <a:defRPr>
                <a:solidFill>
                  <a:schemeClr val="tx1"/>
                </a:solidFill>
                <a:latin typeface="Arial" charset="0"/>
              </a:defRPr>
            </a:lvl7pPr>
            <a:lvl8pPr defTabSz="449263" fontAlgn="base">
              <a:spcBef>
                <a:spcPct val="0"/>
              </a:spcBef>
              <a:spcAft>
                <a:spcPct val="0"/>
              </a:spcAft>
              <a:defRPr>
                <a:solidFill>
                  <a:schemeClr val="tx1"/>
                </a:solidFill>
                <a:latin typeface="Arial" charset="0"/>
              </a:defRPr>
            </a:lvl8pPr>
            <a:lvl9pPr defTabSz="449263" fontAlgn="base">
              <a:spcBef>
                <a:spcPct val="0"/>
              </a:spcBef>
              <a:spcAft>
                <a:spcPct val="0"/>
              </a:spcAft>
              <a:defRPr>
                <a:solidFill>
                  <a:schemeClr val="tx1"/>
                </a:solidFill>
                <a:latin typeface="Arial" charset="0"/>
              </a:defRPr>
            </a:lvl9pPr>
          </a:lstStyle>
          <a:p>
            <a:pPr marL="0" marR="0" lvl="0" indent="0" algn="ctr" defTabSz="449263" rtl="0" eaLnBrk="1" fontAlgn="auto" latinLnBrk="0" hangingPunct="1">
              <a:lnSpc>
                <a:spcPct val="95000"/>
              </a:lnSpc>
              <a:spcBef>
                <a:spcPts val="0"/>
              </a:spcBef>
              <a:spcAft>
                <a:spcPts val="0"/>
              </a:spcAft>
              <a:buClr>
                <a:srgbClr val="000000"/>
              </a:buClr>
              <a:buSzPct val="100000"/>
              <a:buFontTx/>
              <a:buNone/>
              <a:tabLst/>
              <a:defRPr/>
            </a:pPr>
            <a:r>
              <a:rPr lang="en-US" altLang="de-DE" sz="800" b="0" noProof="0" dirty="0">
                <a:solidFill>
                  <a:srgbClr val="808080"/>
                </a:solidFill>
              </a:rPr>
              <a:t>©</a:t>
            </a:r>
            <a:r>
              <a:rPr lang="en-US" altLang="de-DE" sz="800" b="0" noProof="0" dirty="0"/>
              <a:t> 2024, </a:t>
            </a:r>
            <a:r>
              <a:rPr lang="en-US" altLang="de-DE" sz="800" b="0" noProof="0" dirty="0">
                <a:solidFill>
                  <a:srgbClr val="000000"/>
                </a:solidFill>
              </a:rPr>
              <a:t>Leopold Kostal GmbH &amp; Co. KG.</a:t>
            </a:r>
            <a:r>
              <a:rPr lang="en-US" altLang="de-DE" sz="800" b="0" noProof="0" dirty="0"/>
              <a:t> </a:t>
            </a:r>
            <a:r>
              <a:rPr lang="en-US" altLang="de-DE" sz="800" b="0" noProof="0" dirty="0">
                <a:solidFill>
                  <a:srgbClr val="000000"/>
                </a:solidFill>
              </a:rPr>
              <a:t>Contents and presentation are protected world-wide. Any kind of using,                 copying etc. is prohibited without prior permission. All rights - incl. Industrial property rights - are reserved.</a:t>
            </a:r>
          </a:p>
        </p:txBody>
      </p:sp>
    </p:spTree>
    <p:extLst>
      <p:ext uri="{BB962C8B-B14F-4D97-AF65-F5344CB8AC3E}">
        <p14:creationId xmlns:p14="http://schemas.microsoft.com/office/powerpoint/2010/main" val="1751426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2390641" y="5502325"/>
            <a:ext cx="7315200" cy="806400"/>
          </a:xfrm>
        </p:spPr>
        <p:txBody>
          <a:bodyPr/>
          <a:lstStyle/>
          <a:p>
            <a:r>
              <a:rPr lang="en-US" noProof="0" dirty="0"/>
              <a:t>Add title</a:t>
            </a:r>
          </a:p>
        </p:txBody>
      </p:sp>
      <p:sp>
        <p:nvSpPr>
          <p:cNvPr id="4" name="Bildplatzhalter 3"/>
          <p:cNvSpPr>
            <a:spLocks noGrp="1"/>
          </p:cNvSpPr>
          <p:nvPr>
            <p:ph type="pic" sz="quarter" idx="10" hasCustomPrompt="1"/>
          </p:nvPr>
        </p:nvSpPr>
        <p:spPr bwMode="gray">
          <a:xfrm>
            <a:off x="2390641" y="835199"/>
            <a:ext cx="7315200" cy="3960000"/>
          </a:xfrm>
        </p:spPr>
        <p:txBody>
          <a:bodyPr lIns="360000" rIns="360000"/>
          <a:lstStyle/>
          <a:p>
            <a:r>
              <a:rPr lang="en-US" noProof="0" dirty="0"/>
              <a:t>Add picture</a:t>
            </a:r>
          </a:p>
        </p:txBody>
      </p:sp>
      <p:sp>
        <p:nvSpPr>
          <p:cNvPr id="6" name="Textplatzhalter 5"/>
          <p:cNvSpPr>
            <a:spLocks noGrp="1"/>
          </p:cNvSpPr>
          <p:nvPr>
            <p:ph type="body" sz="quarter" idx="11" hasCustomPrompt="1"/>
          </p:nvPr>
        </p:nvSpPr>
        <p:spPr bwMode="gray">
          <a:xfrm>
            <a:off x="2390641" y="4802400"/>
            <a:ext cx="7315200" cy="565200"/>
          </a:xfrm>
        </p:spPr>
        <p:txBody>
          <a:bodyPr/>
          <a:lstStyle>
            <a:lvl1pPr>
              <a:defRPr/>
            </a:lvl1pPr>
          </a:lstStyle>
          <a:p>
            <a:pPr lvl="0"/>
            <a:r>
              <a:rPr lang="en-US" noProof="0" dirty="0"/>
              <a:t>Add title</a:t>
            </a:r>
          </a:p>
        </p:txBody>
      </p:sp>
    </p:spTree>
    <p:extLst>
      <p:ext uri="{BB962C8B-B14F-4D97-AF65-F5344CB8AC3E}">
        <p14:creationId xmlns:p14="http://schemas.microsoft.com/office/powerpoint/2010/main" val="25692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slide">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964800" y="4406400"/>
            <a:ext cx="10363200" cy="1360800"/>
          </a:xfrm>
        </p:spPr>
        <p:txBody>
          <a:bodyPr lIns="360000" rIns="90000" bIns="0" anchor="t">
            <a:noAutofit/>
          </a:bodyPr>
          <a:lstStyle>
            <a:lvl1pPr>
              <a:defRPr sz="4000"/>
            </a:lvl1pPr>
          </a:lstStyle>
          <a:p>
            <a:r>
              <a:rPr lang="en-US" noProof="0" dirty="0"/>
              <a:t>Add title</a:t>
            </a:r>
          </a:p>
        </p:txBody>
      </p:sp>
      <p:sp>
        <p:nvSpPr>
          <p:cNvPr id="3" name="Textplatzhalter 2"/>
          <p:cNvSpPr>
            <a:spLocks noGrp="1"/>
          </p:cNvSpPr>
          <p:nvPr>
            <p:ph type="body" idx="1" hasCustomPrompt="1"/>
          </p:nvPr>
        </p:nvSpPr>
        <p:spPr bwMode="gray">
          <a:xfrm>
            <a:off x="964800" y="2905200"/>
            <a:ext cx="10363200" cy="1501200"/>
          </a:xfrm>
        </p:spPr>
        <p:txBody>
          <a:bodyPr lIns="360000" tIns="360000" rIns="360000" bIns="360000" anchor="b">
            <a:noAutofit/>
          </a:bodyPr>
          <a:lstStyle>
            <a:lvl1pPr marL="0" indent="0">
              <a:buNone/>
              <a:defRPr sz="20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dirty="0"/>
              <a:t>Add title</a:t>
            </a:r>
          </a:p>
        </p:txBody>
      </p:sp>
    </p:spTree>
    <p:extLst>
      <p:ext uri="{BB962C8B-B14F-4D97-AF65-F5344CB8AC3E}">
        <p14:creationId xmlns:p14="http://schemas.microsoft.com/office/powerpoint/2010/main" val="16517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en-US" noProof="0" dirty="0"/>
              <a:t>Edit title format of master</a:t>
            </a:r>
          </a:p>
        </p:txBody>
      </p:sp>
    </p:spTree>
    <p:extLst>
      <p:ext uri="{BB962C8B-B14F-4D97-AF65-F5344CB8AC3E}">
        <p14:creationId xmlns:p14="http://schemas.microsoft.com/office/powerpoint/2010/main" val="2851458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ith bo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Edit title format of master</a:t>
            </a:r>
          </a:p>
        </p:txBody>
      </p:sp>
      <p:sp>
        <p:nvSpPr>
          <p:cNvPr id="3" name="Inhaltsplatzhalter 3"/>
          <p:cNvSpPr>
            <a:spLocks noGrp="1"/>
          </p:cNvSpPr>
          <p:nvPr>
            <p:ph sz="quarter" idx="10" hasCustomPrompt="1"/>
          </p:nvPr>
        </p:nvSpPr>
        <p:spPr bwMode="gray">
          <a:xfrm>
            <a:off x="432000" y="1781948"/>
            <a:ext cx="11232000" cy="4525253"/>
          </a:xfrm>
        </p:spPr>
        <p:txBody>
          <a:bodyPr/>
          <a:lstStyle/>
          <a:p>
            <a:pPr lvl="0"/>
            <a:r>
              <a:rPr lang="en-US" noProof="0" dirty="0"/>
              <a:t>Edit text format of master</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6" name="Textplatzhalter 5"/>
          <p:cNvSpPr>
            <a:spLocks noGrp="1"/>
          </p:cNvSpPr>
          <p:nvPr>
            <p:ph type="body" sz="quarter" idx="11" hasCustomPrompt="1"/>
          </p:nvPr>
        </p:nvSpPr>
        <p:spPr>
          <a:xfrm>
            <a:off x="431999" y="1241947"/>
            <a:ext cx="11232001" cy="540000"/>
          </a:xfrm>
          <a:solidFill>
            <a:schemeClr val="accent1"/>
          </a:solidFill>
        </p:spPr>
        <p:txBody>
          <a:bodyPr lIns="72000" tIns="72000" rIns="72000" bIns="72000" anchor="ctr"/>
          <a:lstStyle>
            <a:lvl1pPr>
              <a:lnSpc>
                <a:spcPct val="100000"/>
              </a:lnSpc>
              <a:defRPr>
                <a:solidFill>
                  <a:schemeClr val="bg1"/>
                </a:solidFill>
              </a:defRPr>
            </a:lvl1pPr>
          </a:lstStyle>
          <a:p>
            <a:pPr lvl="0"/>
            <a:r>
              <a:rPr lang="en-US" noProof="0" dirty="0"/>
              <a:t>Edit title format of </a:t>
            </a:r>
            <a:r>
              <a:rPr lang="en-US" noProof="0" dirty="0" err="1"/>
              <a:t>mastert</a:t>
            </a:r>
            <a:endParaRPr lang="en-US" noProof="0" dirty="0"/>
          </a:p>
        </p:txBody>
      </p:sp>
    </p:spTree>
    <p:extLst>
      <p:ext uri="{BB962C8B-B14F-4D97-AF65-F5344CB8AC3E}">
        <p14:creationId xmlns:p14="http://schemas.microsoft.com/office/powerpoint/2010/main" val="2522480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sp>
        <p:nvSpPr>
          <p:cNvPr id="4" name="Inhaltsplatzhalter 3"/>
          <p:cNvSpPr>
            <a:spLocks noGrp="1"/>
          </p:cNvSpPr>
          <p:nvPr>
            <p:ph sz="quarter" idx="10" hasCustomPrompt="1"/>
          </p:nvPr>
        </p:nvSpPr>
        <p:spPr bwMode="gray">
          <a:xfrm>
            <a:off x="432000" y="835199"/>
            <a:ext cx="11232000" cy="5472001"/>
          </a:xfrm>
        </p:spPr>
        <p:txBody>
          <a:bodyPr/>
          <a:lstStyle/>
          <a:p>
            <a:pPr lvl="0"/>
            <a:r>
              <a:rPr lang="en-US" noProof="0" dirty="0"/>
              <a:t>Edit text format of master</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2" name="Titel 1"/>
          <p:cNvSpPr>
            <a:spLocks noGrp="1"/>
          </p:cNvSpPr>
          <p:nvPr>
            <p:ph type="title" hasCustomPrompt="1"/>
          </p:nvPr>
        </p:nvSpPr>
        <p:spPr bwMode="gray"/>
        <p:txBody>
          <a:bodyPr/>
          <a:lstStyle/>
          <a:p>
            <a:r>
              <a:rPr lang="en-US" noProof="0" dirty="0"/>
              <a:t>Edit title format of master</a:t>
            </a:r>
          </a:p>
        </p:txBody>
      </p:sp>
    </p:spTree>
    <p:extLst>
      <p:ext uri="{BB962C8B-B14F-4D97-AF65-F5344CB8AC3E}">
        <p14:creationId xmlns:p14="http://schemas.microsoft.com/office/powerpoint/2010/main" val="374129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lvl1pPr>
              <a:defRPr/>
            </a:lvl1pPr>
          </a:lstStyle>
          <a:p>
            <a:r>
              <a:rPr lang="en-US" noProof="0" dirty="0"/>
              <a:t>Edit title format of master</a:t>
            </a:r>
          </a:p>
        </p:txBody>
      </p:sp>
      <p:sp>
        <p:nvSpPr>
          <p:cNvPr id="4" name="Inhaltsplatzhalter 3"/>
          <p:cNvSpPr>
            <a:spLocks noGrp="1"/>
          </p:cNvSpPr>
          <p:nvPr>
            <p:ph sz="quarter" idx="10" hasCustomPrompt="1"/>
          </p:nvPr>
        </p:nvSpPr>
        <p:spPr bwMode="gray">
          <a:xfrm>
            <a:off x="432001" y="835199"/>
            <a:ext cx="5472475" cy="5472000"/>
          </a:xfrm>
        </p:spPr>
        <p:txBody>
          <a:bodyPr/>
          <a:lstStyle/>
          <a:p>
            <a:pPr lvl="0"/>
            <a:r>
              <a:rPr lang="en-US" noProof="0" dirty="0"/>
              <a:t>Edit text format of master</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6" name="Inhaltsplatzhalter 5"/>
          <p:cNvSpPr>
            <a:spLocks noGrp="1"/>
          </p:cNvSpPr>
          <p:nvPr>
            <p:ph sz="quarter" idx="11" hasCustomPrompt="1"/>
          </p:nvPr>
        </p:nvSpPr>
        <p:spPr bwMode="gray">
          <a:xfrm>
            <a:off x="6192476" y="835199"/>
            <a:ext cx="5472475" cy="5472000"/>
          </a:xfrm>
        </p:spPr>
        <p:txBody>
          <a:bodyPr/>
          <a:lstStyle/>
          <a:p>
            <a:pPr lvl="0"/>
            <a:r>
              <a:rPr lang="en-US" noProof="0" dirty="0"/>
              <a:t>Edit text format of master</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Tree>
    <p:extLst>
      <p:ext uri="{BB962C8B-B14F-4D97-AF65-F5344CB8AC3E}">
        <p14:creationId xmlns:p14="http://schemas.microsoft.com/office/powerpoint/2010/main" val="2614729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with 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en-US" noProof="0" dirty="0"/>
              <a:t>Edit title format of master</a:t>
            </a:r>
          </a:p>
        </p:txBody>
      </p:sp>
      <p:sp>
        <p:nvSpPr>
          <p:cNvPr id="4" name="Inhaltsplatzhalter 3"/>
          <p:cNvSpPr>
            <a:spLocks noGrp="1"/>
          </p:cNvSpPr>
          <p:nvPr>
            <p:ph sz="quarter" idx="10" hasCustomPrompt="1"/>
          </p:nvPr>
        </p:nvSpPr>
        <p:spPr bwMode="gray">
          <a:xfrm>
            <a:off x="432002" y="1375200"/>
            <a:ext cx="5471999" cy="4931999"/>
          </a:xfrm>
        </p:spPr>
        <p:txBody>
          <a:bodyPr/>
          <a:lstStyle/>
          <a:p>
            <a:pPr lvl="0"/>
            <a:r>
              <a:rPr lang="en-US" noProof="0" dirty="0"/>
              <a:t>Edit text format of master</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6" name="Inhaltsplatzhalter 5"/>
          <p:cNvSpPr>
            <a:spLocks noGrp="1"/>
          </p:cNvSpPr>
          <p:nvPr>
            <p:ph sz="quarter" idx="11" hasCustomPrompt="1"/>
          </p:nvPr>
        </p:nvSpPr>
        <p:spPr bwMode="gray">
          <a:xfrm>
            <a:off x="6192001" y="1375200"/>
            <a:ext cx="5471999" cy="4931999"/>
          </a:xfrm>
        </p:spPr>
        <p:txBody>
          <a:bodyPr/>
          <a:lstStyle/>
          <a:p>
            <a:pPr lvl="0"/>
            <a:r>
              <a:rPr lang="en-US" noProof="0" dirty="0"/>
              <a:t>Edit text format of master</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11" name="Textplatzhalter 10"/>
          <p:cNvSpPr>
            <a:spLocks noGrp="1"/>
          </p:cNvSpPr>
          <p:nvPr>
            <p:ph type="body" sz="quarter" idx="12" hasCustomPrompt="1"/>
          </p:nvPr>
        </p:nvSpPr>
        <p:spPr bwMode="gray">
          <a:xfrm>
            <a:off x="432002" y="835199"/>
            <a:ext cx="5471999" cy="540001"/>
          </a:xfrm>
        </p:spPr>
        <p:txBody>
          <a:bodyPr>
            <a:noAutofit/>
          </a:bodyPr>
          <a:lstStyle>
            <a:lvl1pPr marL="0" marR="0" indent="0" algn="l" defTabSz="685800" rtl="0" eaLnBrk="1" fontAlgn="auto" latinLnBrk="0" hangingPunct="1">
              <a:lnSpc>
                <a:spcPct val="93000"/>
              </a:lnSpc>
              <a:spcBef>
                <a:spcPts val="400"/>
              </a:spcBef>
              <a:spcAft>
                <a:spcPts val="0"/>
              </a:spcAft>
              <a:buClr>
                <a:schemeClr val="tx2"/>
              </a:buClr>
              <a:buSzTx/>
              <a:buFontTx/>
              <a:buNone/>
              <a:tabLst/>
              <a:defRPr sz="1800">
                <a:solidFill>
                  <a:schemeClr val="tx2"/>
                </a:solidFill>
              </a:defRPr>
            </a:lvl1pPr>
          </a:lstStyle>
          <a:p>
            <a:pPr marL="0" marR="0" lvl="0" indent="0" algn="l" defTabSz="685800" rtl="0" eaLnBrk="1" fontAlgn="auto" latinLnBrk="0" hangingPunct="1">
              <a:lnSpc>
                <a:spcPct val="93000"/>
              </a:lnSpc>
              <a:spcBef>
                <a:spcPts val="400"/>
              </a:spcBef>
              <a:spcAft>
                <a:spcPts val="0"/>
              </a:spcAft>
              <a:buClr>
                <a:schemeClr val="tx2"/>
              </a:buClr>
              <a:buSzTx/>
              <a:buFontTx/>
              <a:buNone/>
              <a:tabLst/>
              <a:defRPr/>
            </a:pPr>
            <a:r>
              <a:rPr lang="en-US" noProof="0" dirty="0"/>
              <a:t>Edit text format of master</a:t>
            </a:r>
          </a:p>
        </p:txBody>
      </p:sp>
      <p:sp>
        <p:nvSpPr>
          <p:cNvPr id="12" name="Textplatzhalter 10"/>
          <p:cNvSpPr>
            <a:spLocks noGrp="1"/>
          </p:cNvSpPr>
          <p:nvPr>
            <p:ph type="body" sz="quarter" idx="13" hasCustomPrompt="1"/>
          </p:nvPr>
        </p:nvSpPr>
        <p:spPr bwMode="gray">
          <a:xfrm>
            <a:off x="6192001" y="835199"/>
            <a:ext cx="5471999" cy="540001"/>
          </a:xfrm>
        </p:spPr>
        <p:txBody>
          <a:bodyPr>
            <a:noAutofit/>
          </a:bodyPr>
          <a:lstStyle>
            <a:lvl1pPr marL="0" indent="0">
              <a:buNone/>
              <a:defRPr sz="1800">
                <a:solidFill>
                  <a:schemeClr val="tx2"/>
                </a:solidFill>
              </a:defRPr>
            </a:lvl1pPr>
          </a:lstStyle>
          <a:p>
            <a:pPr lvl="0"/>
            <a:r>
              <a:rPr lang="en-US" noProof="0" dirty="0"/>
              <a:t>Edit text format of master</a:t>
            </a:r>
          </a:p>
        </p:txBody>
      </p:sp>
    </p:spTree>
    <p:extLst>
      <p:ext uri="{BB962C8B-B14F-4D97-AF65-F5344CB8AC3E}">
        <p14:creationId xmlns:p14="http://schemas.microsoft.com/office/powerpoint/2010/main" val="2844871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mpty slide">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007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2/3">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en-US" noProof="0" dirty="0"/>
              <a:t>Edit title format of master</a:t>
            </a:r>
          </a:p>
        </p:txBody>
      </p:sp>
      <p:sp>
        <p:nvSpPr>
          <p:cNvPr id="4" name="Textplatzhalter 3"/>
          <p:cNvSpPr>
            <a:spLocks noGrp="1"/>
          </p:cNvSpPr>
          <p:nvPr>
            <p:ph type="body" sz="quarter" idx="10" hasCustomPrompt="1"/>
          </p:nvPr>
        </p:nvSpPr>
        <p:spPr bwMode="gray">
          <a:xfrm>
            <a:off x="432000" y="835199"/>
            <a:ext cx="4319800" cy="5472000"/>
          </a:xfrm>
        </p:spPr>
        <p:txBody>
          <a:bodyPr/>
          <a:lstStyle/>
          <a:p>
            <a:pPr lvl="0"/>
            <a:r>
              <a:rPr lang="en-US" noProof="0" dirty="0"/>
              <a:t>Edit text format of master</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7" name="Inhaltsplatzhalter 6"/>
          <p:cNvSpPr>
            <a:spLocks noGrp="1"/>
          </p:cNvSpPr>
          <p:nvPr>
            <p:ph sz="quarter" idx="11" hasCustomPrompt="1"/>
          </p:nvPr>
        </p:nvSpPr>
        <p:spPr bwMode="gray">
          <a:xfrm>
            <a:off x="5039802" y="835199"/>
            <a:ext cx="6625151" cy="5472000"/>
          </a:xfrm>
        </p:spPr>
        <p:txBody>
          <a:bodyPr/>
          <a:lstStyle/>
          <a:p>
            <a:pPr lvl="0"/>
            <a:r>
              <a:rPr lang="en-US" noProof="0" dirty="0"/>
              <a:t>Edit text format of master</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Tree>
    <p:extLst>
      <p:ext uri="{BB962C8B-B14F-4D97-AF65-F5344CB8AC3E}">
        <p14:creationId xmlns:p14="http://schemas.microsoft.com/office/powerpoint/2010/main" val="124090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Grafik 8"/>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Grafik 10"/>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9996125" y="230400"/>
            <a:ext cx="1725025" cy="359634"/>
          </a:xfrm>
          <a:prstGeom prst="rect">
            <a:avLst/>
          </a:prstGeom>
        </p:spPr>
      </p:pic>
      <p:sp>
        <p:nvSpPr>
          <p:cNvPr id="2" name="Titelplatzhalter 1"/>
          <p:cNvSpPr>
            <a:spLocks noGrp="1"/>
          </p:cNvSpPr>
          <p:nvPr>
            <p:ph type="title"/>
          </p:nvPr>
        </p:nvSpPr>
        <p:spPr bwMode="gray">
          <a:xfrm>
            <a:off x="432000" y="113217"/>
            <a:ext cx="9216000" cy="594000"/>
          </a:xfrm>
          <a:prstGeom prst="rect">
            <a:avLst/>
          </a:prstGeom>
        </p:spPr>
        <p:txBody>
          <a:bodyPr vert="horz" lIns="0" tIns="72000" rIns="0" bIns="72000" rtlCol="0" anchor="b">
            <a:noAutofit/>
          </a:bodyPr>
          <a:lstStyle/>
          <a:p>
            <a:r>
              <a:rPr lang="en-US" noProof="0" dirty="0"/>
              <a:t>Edit title format of master</a:t>
            </a:r>
          </a:p>
        </p:txBody>
      </p:sp>
      <p:sp>
        <p:nvSpPr>
          <p:cNvPr id="3" name="Textplatzhalter 2"/>
          <p:cNvSpPr>
            <a:spLocks noGrp="1"/>
          </p:cNvSpPr>
          <p:nvPr>
            <p:ph type="body" idx="1"/>
          </p:nvPr>
        </p:nvSpPr>
        <p:spPr bwMode="gray">
          <a:xfrm>
            <a:off x="432000" y="835200"/>
            <a:ext cx="11232000" cy="5472000"/>
          </a:xfrm>
          <a:prstGeom prst="rect">
            <a:avLst/>
          </a:prstGeom>
        </p:spPr>
        <p:txBody>
          <a:bodyPr vert="horz" lIns="0" tIns="360000" rIns="0" bIns="360000" rtlCol="0">
            <a:noAutofit/>
          </a:bodyPr>
          <a:lstStyle/>
          <a:p>
            <a:pPr lvl="0"/>
            <a:r>
              <a:rPr lang="en-US" noProof="0" dirty="0"/>
              <a:t>Edit text format of master</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10" name="Textfeld 9"/>
          <p:cNvSpPr txBox="1"/>
          <p:nvPr/>
        </p:nvSpPr>
        <p:spPr bwMode="gray">
          <a:xfrm>
            <a:off x="432002" y="6574904"/>
            <a:ext cx="5512905" cy="244800"/>
          </a:xfrm>
          <a:prstGeom prst="rect">
            <a:avLst/>
          </a:prstGeom>
          <a:noFill/>
        </p:spPr>
        <p:txBody>
          <a:bodyPr wrap="square" lIns="0" tIns="0" rIns="0" bIns="0" rtlCol="0" anchor="ct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noProof="0" dirty="0"/>
              <a:t>Occasion / Author / Date       Slide </a:t>
            </a:r>
            <a:fld id="{F24121DE-C92B-4102-8ACA-8815D3BDB157}" type="slidenum">
              <a:rPr lang="en-US" sz="900" noProof="0" smtClean="0"/>
              <a:pPr marL="0" marR="0" indent="0" algn="l" defTabSz="914400" rtl="0" eaLnBrk="1" fontAlgn="auto" latinLnBrk="0" hangingPunct="1">
                <a:lnSpc>
                  <a:spcPct val="100000"/>
                </a:lnSpc>
                <a:spcBef>
                  <a:spcPts val="0"/>
                </a:spcBef>
                <a:spcAft>
                  <a:spcPts val="0"/>
                </a:spcAft>
                <a:buClrTx/>
                <a:buSzTx/>
                <a:buFontTx/>
                <a:buNone/>
                <a:tabLst/>
                <a:defRPr/>
              </a:pPr>
              <a:t>‹#›</a:t>
            </a:fld>
            <a:r>
              <a:rPr lang="en-US" sz="900" noProof="0" dirty="0"/>
              <a:t> </a:t>
            </a:r>
          </a:p>
        </p:txBody>
      </p:sp>
      <p:sp>
        <p:nvSpPr>
          <p:cNvPr id="12" name="Text Box 7"/>
          <p:cNvSpPr txBox="1">
            <a:spLocks noChangeArrowheads="1"/>
          </p:cNvSpPr>
          <p:nvPr/>
        </p:nvSpPr>
        <p:spPr bwMode="auto">
          <a:xfrm rot="16200000">
            <a:off x="9157088" y="3498523"/>
            <a:ext cx="5640149" cy="32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a:spAutoFit/>
          </a:bodyPr>
          <a:lstStyle>
            <a:lvl1pPr defTabSz="449263">
              <a:defRPr>
                <a:solidFill>
                  <a:schemeClr val="tx1"/>
                </a:solidFill>
                <a:latin typeface="Arial" charset="0"/>
              </a:defRPr>
            </a:lvl1pPr>
            <a:lvl2pPr defTabSz="449263">
              <a:defRPr>
                <a:solidFill>
                  <a:schemeClr val="tx1"/>
                </a:solidFill>
                <a:latin typeface="Arial" charset="0"/>
              </a:defRPr>
            </a:lvl2pPr>
            <a:lvl3pPr defTabSz="449263">
              <a:defRPr>
                <a:solidFill>
                  <a:schemeClr val="tx1"/>
                </a:solidFill>
                <a:latin typeface="Arial" charset="0"/>
              </a:defRPr>
            </a:lvl3pPr>
            <a:lvl4pPr defTabSz="449263">
              <a:defRPr>
                <a:solidFill>
                  <a:schemeClr val="tx1"/>
                </a:solidFill>
                <a:latin typeface="Arial" charset="0"/>
              </a:defRPr>
            </a:lvl4pPr>
            <a:lvl5pPr defTabSz="449263">
              <a:defRPr>
                <a:solidFill>
                  <a:schemeClr val="tx1"/>
                </a:solidFill>
                <a:latin typeface="Arial" charset="0"/>
              </a:defRPr>
            </a:lvl5pPr>
            <a:lvl6pPr defTabSz="449263" fontAlgn="base">
              <a:spcBef>
                <a:spcPct val="0"/>
              </a:spcBef>
              <a:spcAft>
                <a:spcPct val="0"/>
              </a:spcAft>
              <a:defRPr>
                <a:solidFill>
                  <a:schemeClr val="tx1"/>
                </a:solidFill>
                <a:latin typeface="Arial" charset="0"/>
              </a:defRPr>
            </a:lvl6pPr>
            <a:lvl7pPr defTabSz="449263" fontAlgn="base">
              <a:spcBef>
                <a:spcPct val="0"/>
              </a:spcBef>
              <a:spcAft>
                <a:spcPct val="0"/>
              </a:spcAft>
              <a:defRPr>
                <a:solidFill>
                  <a:schemeClr val="tx1"/>
                </a:solidFill>
                <a:latin typeface="Arial" charset="0"/>
              </a:defRPr>
            </a:lvl7pPr>
            <a:lvl8pPr defTabSz="449263" fontAlgn="base">
              <a:spcBef>
                <a:spcPct val="0"/>
              </a:spcBef>
              <a:spcAft>
                <a:spcPct val="0"/>
              </a:spcAft>
              <a:defRPr>
                <a:solidFill>
                  <a:schemeClr val="tx1"/>
                </a:solidFill>
                <a:latin typeface="Arial" charset="0"/>
              </a:defRPr>
            </a:lvl8pPr>
            <a:lvl9pPr defTabSz="449263" fontAlgn="base">
              <a:spcBef>
                <a:spcPct val="0"/>
              </a:spcBef>
              <a:spcAft>
                <a:spcPct val="0"/>
              </a:spcAft>
              <a:defRPr>
                <a:solidFill>
                  <a:schemeClr val="tx1"/>
                </a:solidFill>
                <a:latin typeface="Arial" charset="0"/>
              </a:defRPr>
            </a:lvl9pPr>
          </a:lstStyle>
          <a:p>
            <a:pPr marL="0" marR="0" lvl="0" indent="0" algn="ctr" defTabSz="449263" rtl="0" eaLnBrk="1" fontAlgn="auto" latinLnBrk="0" hangingPunct="1">
              <a:lnSpc>
                <a:spcPct val="95000"/>
              </a:lnSpc>
              <a:spcBef>
                <a:spcPts val="0"/>
              </a:spcBef>
              <a:spcAft>
                <a:spcPts val="0"/>
              </a:spcAft>
              <a:buClr>
                <a:srgbClr val="000000"/>
              </a:buClr>
              <a:buSzPct val="100000"/>
              <a:buFontTx/>
              <a:buNone/>
              <a:tabLst/>
              <a:defRPr/>
            </a:pPr>
            <a:r>
              <a:rPr lang="en-US" altLang="de-DE" sz="800" b="0" noProof="0" dirty="0">
                <a:solidFill>
                  <a:srgbClr val="808080"/>
                </a:solidFill>
              </a:rPr>
              <a:t>©</a:t>
            </a:r>
            <a:r>
              <a:rPr lang="en-US" altLang="de-DE" sz="800" b="0" noProof="0" dirty="0"/>
              <a:t> 2024, </a:t>
            </a:r>
            <a:r>
              <a:rPr lang="en-US" altLang="de-DE" sz="800" b="0" noProof="0" dirty="0">
                <a:solidFill>
                  <a:srgbClr val="000000"/>
                </a:solidFill>
              </a:rPr>
              <a:t>Leopold Kostal GmbH &amp; Co. KG.</a:t>
            </a:r>
            <a:r>
              <a:rPr lang="en-US" altLang="de-DE" sz="800" b="0" noProof="0" dirty="0"/>
              <a:t> </a:t>
            </a:r>
            <a:r>
              <a:rPr lang="en-US" altLang="de-DE" sz="800" b="0" noProof="0" dirty="0">
                <a:solidFill>
                  <a:srgbClr val="000000"/>
                </a:solidFill>
              </a:rPr>
              <a:t>Contents and presentation are protected world-wide. Any kind of using,                 copying etc. is prohibited without prior permission. All rights - incl. Industrial property rights - are reserved.</a:t>
            </a:r>
          </a:p>
        </p:txBody>
      </p:sp>
    </p:spTree>
    <p:extLst>
      <p:ext uri="{BB962C8B-B14F-4D97-AF65-F5344CB8AC3E}">
        <p14:creationId xmlns:p14="http://schemas.microsoft.com/office/powerpoint/2010/main" val="200027536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9"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685800" rtl="0" eaLnBrk="1" latinLnBrk="0" hangingPunct="1">
        <a:lnSpc>
          <a:spcPct val="100000"/>
        </a:lnSpc>
        <a:spcBef>
          <a:spcPct val="0"/>
        </a:spcBef>
        <a:buNone/>
        <a:defRPr sz="18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400"/>
        </a:spcBef>
        <a:buClr>
          <a:schemeClr val="tx2"/>
        </a:buClr>
        <a:buFontTx/>
        <a:buNone/>
        <a:defRPr sz="1600" b="1" kern="1200">
          <a:solidFill>
            <a:schemeClr val="tx2"/>
          </a:solidFill>
          <a:latin typeface="+mn-lt"/>
          <a:ea typeface="+mn-ea"/>
          <a:cs typeface="+mn-cs"/>
        </a:defRPr>
      </a:lvl1pPr>
      <a:lvl2pPr marL="342000" indent="-342000" algn="l" defTabSz="685800" rtl="0" eaLnBrk="1" latinLnBrk="0" hangingPunct="1">
        <a:lnSpc>
          <a:spcPct val="100000"/>
        </a:lnSpc>
        <a:spcBef>
          <a:spcPts val="400"/>
        </a:spcBef>
        <a:buClr>
          <a:schemeClr val="tx2"/>
        </a:buClr>
        <a:buFont typeface="Wingdings" panose="05000000000000000000" pitchFamily="2" charset="2"/>
        <a:buChar char="§"/>
        <a:defRPr sz="1600" b="1" kern="1200">
          <a:solidFill>
            <a:schemeClr val="tx2"/>
          </a:solidFill>
          <a:latin typeface="+mn-lt"/>
          <a:ea typeface="+mn-ea"/>
          <a:cs typeface="+mn-cs"/>
        </a:defRPr>
      </a:lvl2pPr>
      <a:lvl3pPr marL="741600" indent="-3420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3pPr>
      <a:lvl4pPr marL="1144800" indent="-2304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4pPr>
      <a:lvl5pPr marL="1602000" indent="-1656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userDrawn="1">
          <p15:clr>
            <a:srgbClr val="F26B43"/>
          </p15:clr>
        </p15:guide>
        <p15:guide id="2" pos="272" userDrawn="1">
          <p15:clr>
            <a:srgbClr val="F26B43"/>
          </p15:clr>
        </p15:guide>
        <p15:guide id="3" pos="7348" userDrawn="1">
          <p15:clr>
            <a:srgbClr val="F26B43"/>
          </p15:clr>
        </p15:guide>
        <p15:guide id="4" orient="horz" pos="3974" userDrawn="1">
          <p15:clr>
            <a:srgbClr val="F26B43"/>
          </p15:clr>
        </p15:guide>
        <p15:guide id="5" pos="3809" userDrawn="1">
          <p15:clr>
            <a:srgbClr val="F26B43"/>
          </p15:clr>
        </p15:guide>
        <p15:guide id="6" pos="3900" userDrawn="1">
          <p15:clr>
            <a:srgbClr val="F26B43"/>
          </p15:clr>
        </p15:guide>
        <p15:guide id="7" pos="3719" userDrawn="1">
          <p15:clr>
            <a:srgbClr val="F26B43"/>
          </p15:clr>
        </p15:guide>
        <p15:guide id="8" pos="6077" userDrawn="1">
          <p15:clr>
            <a:srgbClr val="F26B43"/>
          </p15:clr>
        </p15:guide>
        <p15:guide id="9" orient="horz" pos="3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www.st.com/en/development-tools/stm32cubemx.htm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03735" y="1336093"/>
            <a:ext cx="10363200" cy="2092907"/>
          </a:xfrm>
        </p:spPr>
        <p:txBody>
          <a:bodyPr/>
          <a:lstStyle/>
          <a:p>
            <a:r>
              <a:rPr lang="en-US" sz="4000" b="1" noProof="0" dirty="0" smtClean="0"/>
              <a:t>STM32</a:t>
            </a:r>
            <a:br>
              <a:rPr lang="en-US" sz="4000" b="1" noProof="0" dirty="0" smtClean="0"/>
            </a:br>
            <a:r>
              <a:rPr lang="en-US" sz="4000" b="1" noProof="0" dirty="0" smtClean="0"/>
              <a:t>Mirror motor control</a:t>
            </a:r>
            <a:endParaRPr lang="en-US" sz="4000" b="1" noProof="0" dirty="0"/>
          </a:p>
        </p:txBody>
      </p:sp>
      <p:sp>
        <p:nvSpPr>
          <p:cNvPr id="3" name="Untertitel 2"/>
          <p:cNvSpPr>
            <a:spLocks noGrp="1"/>
          </p:cNvSpPr>
          <p:nvPr>
            <p:ph type="subTitle" idx="1"/>
          </p:nvPr>
        </p:nvSpPr>
        <p:spPr>
          <a:xfrm>
            <a:off x="1618135" y="4537364"/>
            <a:ext cx="8534400" cy="1478905"/>
          </a:xfrm>
        </p:spPr>
        <p:txBody>
          <a:bodyPr/>
          <a:lstStyle/>
          <a:p>
            <a:endParaRPr lang="en-US" dirty="0"/>
          </a:p>
          <a:p>
            <a:endParaRPr lang="en-US" dirty="0"/>
          </a:p>
          <a:p>
            <a:r>
              <a:rPr lang="en-US" dirty="0" smtClean="0"/>
              <a:t>14.11.2024</a:t>
            </a:r>
          </a:p>
        </p:txBody>
      </p:sp>
      <p:sp>
        <p:nvSpPr>
          <p:cNvPr id="4" name="Titel 1"/>
          <p:cNvSpPr txBox="1">
            <a:spLocks/>
          </p:cNvSpPr>
          <p:nvPr/>
        </p:nvSpPr>
        <p:spPr bwMode="gray">
          <a:xfrm>
            <a:off x="786862" y="3828400"/>
            <a:ext cx="10363200" cy="708964"/>
          </a:xfrm>
          <a:prstGeom prst="rect">
            <a:avLst/>
          </a:prstGeom>
        </p:spPr>
        <p:txBody>
          <a:bodyPr vert="horz" lIns="0" tIns="72000" rIns="0" bIns="72000" rtlCol="0" anchor="ctr">
            <a:noAutofit/>
          </a:bodyPr>
          <a:lstStyle>
            <a:lvl1pPr algn="ctr" defTabSz="685800" rtl="0" eaLnBrk="1" latinLnBrk="0" hangingPunct="1">
              <a:lnSpc>
                <a:spcPct val="100000"/>
              </a:lnSpc>
              <a:spcBef>
                <a:spcPct val="0"/>
              </a:spcBef>
              <a:buNone/>
              <a:defRPr sz="2000" b="0" kern="1200">
                <a:solidFill>
                  <a:schemeClr val="tx2"/>
                </a:solidFill>
                <a:latin typeface="+mj-lt"/>
                <a:ea typeface="+mj-ea"/>
                <a:cs typeface="+mj-cs"/>
              </a:defRPr>
            </a:lvl1pPr>
          </a:lstStyle>
          <a:p>
            <a:r>
              <a:rPr lang="en-US" sz="2800" b="1" dirty="0" smtClean="0"/>
              <a:t>Student Lab 3b</a:t>
            </a:r>
            <a:endParaRPr lang="en-US" sz="2800" b="1" dirty="0"/>
          </a:p>
        </p:txBody>
      </p:sp>
    </p:spTree>
    <p:extLst>
      <p:ext uri="{BB962C8B-B14F-4D97-AF65-F5344CB8AC3E}">
        <p14:creationId xmlns:p14="http://schemas.microsoft.com/office/powerpoint/2010/main" val="1826173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8" name="Title 1"/>
          <p:cNvSpPr txBox="1">
            <a:spLocks/>
          </p:cNvSpPr>
          <p:nvPr/>
        </p:nvSpPr>
        <p:spPr bwMode="gray">
          <a:xfrm>
            <a:off x="432000" y="113217"/>
            <a:ext cx="9216000" cy="594000"/>
          </a:xfrm>
          <a:prstGeom prst="rect">
            <a:avLst/>
          </a:prstGeom>
        </p:spPr>
        <p:txBody>
          <a:bodyPr vert="horz" lIns="0" tIns="72000" rIns="0" bIns="72000" rtlCol="0" anchor="b">
            <a:noAutofit/>
          </a:bodyPr>
          <a:lstStyle>
            <a:lvl1pPr algn="l" defTabSz="685800" rtl="0" eaLnBrk="1" latinLnBrk="0" hangingPunct="1">
              <a:lnSpc>
                <a:spcPct val="100000"/>
              </a:lnSpc>
              <a:spcBef>
                <a:spcPct val="0"/>
              </a:spcBef>
              <a:buNone/>
              <a:defRPr sz="1800" b="1" kern="1200">
                <a:solidFill>
                  <a:schemeClr val="tx2"/>
                </a:solidFill>
                <a:latin typeface="+mj-lt"/>
                <a:ea typeface="+mj-ea"/>
                <a:cs typeface="+mj-cs"/>
              </a:defRPr>
            </a:lvl1pPr>
          </a:lstStyle>
          <a:p>
            <a:r>
              <a:rPr lang="en-US" smtClean="0"/>
              <a:t>Lab3b: Read and control motor position</a:t>
            </a:r>
            <a:endParaRPr lang="bg-BG" dirty="0"/>
          </a:p>
        </p:txBody>
      </p:sp>
      <p:sp>
        <p:nvSpPr>
          <p:cNvPr id="9" name="Content Placeholder 2"/>
          <p:cNvSpPr>
            <a:spLocks noGrp="1"/>
          </p:cNvSpPr>
          <p:nvPr>
            <p:ph sz="quarter" idx="10"/>
          </p:nvPr>
        </p:nvSpPr>
        <p:spPr>
          <a:xfrm>
            <a:off x="432001" y="835199"/>
            <a:ext cx="5472475" cy="5472000"/>
          </a:xfrm>
        </p:spPr>
        <p:txBody>
          <a:bodyPr/>
          <a:lstStyle/>
          <a:p>
            <a:r>
              <a:rPr lang="en-US" u="sng" dirty="0" smtClean="0">
                <a:solidFill>
                  <a:srgbClr val="00B0F0"/>
                </a:solidFill>
              </a:rPr>
              <a:t>Voltage calculation of POT_X</a:t>
            </a:r>
          </a:p>
          <a:p>
            <a:endParaRPr lang="en-US" dirty="0" smtClean="0"/>
          </a:p>
          <a:p>
            <a:r>
              <a:rPr lang="en-US" dirty="0" smtClean="0"/>
              <a:t>Potentiometer of Motor X is 1K Ohm until 5 K Ohm resistance</a:t>
            </a:r>
          </a:p>
          <a:p>
            <a:r>
              <a:rPr lang="en-US" dirty="0" smtClean="0"/>
              <a:t>Power supply of potentiometer is 5 VDC</a:t>
            </a:r>
          </a:p>
          <a:p>
            <a:r>
              <a:rPr lang="en-US" dirty="0" smtClean="0"/>
              <a:t>ADC voltage max is 3.3 VDC (VDDA)</a:t>
            </a:r>
          </a:p>
          <a:p>
            <a:endParaRPr lang="en-US" dirty="0" smtClean="0"/>
          </a:p>
          <a:p>
            <a:r>
              <a:rPr lang="en-US" u="sng" dirty="0" smtClean="0"/>
              <a:t>If the resistor for voltage divider is 1.5K Ohm</a:t>
            </a:r>
          </a:p>
          <a:p>
            <a:r>
              <a:rPr lang="en-US" dirty="0" smtClean="0"/>
              <a:t>The voltages after voltage divider is:</a:t>
            </a:r>
          </a:p>
          <a:p>
            <a:r>
              <a:rPr lang="en-US" dirty="0" smtClean="0"/>
              <a:t>Min = 1.154 VDC (for 5K resistance)</a:t>
            </a:r>
          </a:p>
          <a:p>
            <a:r>
              <a:rPr lang="en-US" dirty="0" smtClean="0"/>
              <a:t>Max </a:t>
            </a:r>
            <a:r>
              <a:rPr lang="en-US" dirty="0"/>
              <a:t>= </a:t>
            </a:r>
            <a:r>
              <a:rPr lang="en-US" dirty="0" smtClean="0"/>
              <a:t>3 VDC </a:t>
            </a:r>
            <a:r>
              <a:rPr lang="en-US" dirty="0"/>
              <a:t>(for </a:t>
            </a:r>
            <a:r>
              <a:rPr lang="en-US" dirty="0" smtClean="0"/>
              <a:t>1K resistance)</a:t>
            </a:r>
            <a:endParaRPr lang="en-US" dirty="0"/>
          </a:p>
          <a:p>
            <a:endParaRPr lang="en-US" dirty="0"/>
          </a:p>
          <a:p>
            <a:endParaRPr lang="bg-BG" dirty="0"/>
          </a:p>
        </p:txBody>
      </p:sp>
      <p:sp>
        <p:nvSpPr>
          <p:cNvPr id="10" name="Content Placeholder 3"/>
          <p:cNvSpPr>
            <a:spLocks noGrp="1"/>
          </p:cNvSpPr>
          <p:nvPr>
            <p:ph sz="quarter" idx="11"/>
          </p:nvPr>
        </p:nvSpPr>
        <p:spPr>
          <a:xfrm>
            <a:off x="6192476" y="835199"/>
            <a:ext cx="5472475" cy="5472000"/>
          </a:xfrm>
        </p:spPr>
        <p:txBody>
          <a:bodyPr/>
          <a:lstStyle/>
          <a:p>
            <a:r>
              <a:rPr lang="en-US" u="sng" dirty="0">
                <a:solidFill>
                  <a:srgbClr val="00B0F0"/>
                </a:solidFill>
              </a:rPr>
              <a:t>Voltage calculation of </a:t>
            </a:r>
            <a:r>
              <a:rPr lang="en-US" u="sng" dirty="0" smtClean="0">
                <a:solidFill>
                  <a:srgbClr val="00B0F0"/>
                </a:solidFill>
              </a:rPr>
              <a:t>POT_Y</a:t>
            </a:r>
            <a:endParaRPr lang="en-US" u="sng" dirty="0">
              <a:solidFill>
                <a:srgbClr val="00B0F0"/>
              </a:solidFill>
            </a:endParaRPr>
          </a:p>
          <a:p>
            <a:endParaRPr lang="en-US" dirty="0"/>
          </a:p>
          <a:p>
            <a:r>
              <a:rPr lang="en-US" dirty="0"/>
              <a:t>Potentiometer of Motor </a:t>
            </a:r>
            <a:r>
              <a:rPr lang="en-US" dirty="0" smtClean="0"/>
              <a:t>Y </a:t>
            </a:r>
            <a:r>
              <a:rPr lang="en-US" dirty="0"/>
              <a:t>is </a:t>
            </a:r>
            <a:r>
              <a:rPr lang="en-US" dirty="0" smtClean="0"/>
              <a:t>3K </a:t>
            </a:r>
            <a:r>
              <a:rPr lang="en-US" dirty="0"/>
              <a:t>Ohm until 5 K Ohm resistance</a:t>
            </a:r>
          </a:p>
          <a:p>
            <a:r>
              <a:rPr lang="en-US" dirty="0"/>
              <a:t>Power supply of potentiometer is 5 VDC</a:t>
            </a:r>
          </a:p>
          <a:p>
            <a:r>
              <a:rPr lang="en-US" dirty="0"/>
              <a:t>ADC voltage max is 3.3 VDC (VDDA)</a:t>
            </a:r>
          </a:p>
          <a:p>
            <a:endParaRPr lang="en-US" dirty="0" smtClean="0"/>
          </a:p>
          <a:p>
            <a:r>
              <a:rPr lang="en-US" u="sng" dirty="0" smtClean="0"/>
              <a:t>If the </a:t>
            </a:r>
            <a:r>
              <a:rPr lang="en-US" u="sng" dirty="0"/>
              <a:t>resistor for voltage divider is </a:t>
            </a:r>
            <a:r>
              <a:rPr lang="en-US" u="sng" dirty="0" smtClean="0"/>
              <a:t>4.7K Ohm</a:t>
            </a:r>
            <a:endParaRPr lang="en-US" u="sng" dirty="0"/>
          </a:p>
          <a:p>
            <a:r>
              <a:rPr lang="en-US" dirty="0"/>
              <a:t>The voltages after voltage divider is:</a:t>
            </a:r>
          </a:p>
          <a:p>
            <a:r>
              <a:rPr lang="en-US" dirty="0"/>
              <a:t>Min = </a:t>
            </a:r>
            <a:r>
              <a:rPr lang="en-US" dirty="0" smtClean="0"/>
              <a:t>2.423 VDC </a:t>
            </a:r>
            <a:r>
              <a:rPr lang="en-US" dirty="0"/>
              <a:t>(for 5K resistance</a:t>
            </a:r>
            <a:r>
              <a:rPr lang="en-US" dirty="0" smtClean="0"/>
              <a:t>)</a:t>
            </a:r>
            <a:endParaRPr lang="en-US" dirty="0"/>
          </a:p>
          <a:p>
            <a:r>
              <a:rPr lang="en-US" dirty="0"/>
              <a:t>Max = 3 </a:t>
            </a:r>
            <a:r>
              <a:rPr lang="en-US" dirty="0" smtClean="0"/>
              <a:t>.052 VDC </a:t>
            </a:r>
            <a:r>
              <a:rPr lang="en-US" dirty="0"/>
              <a:t>(for </a:t>
            </a:r>
            <a:r>
              <a:rPr lang="en-US" dirty="0" smtClean="0"/>
              <a:t>3K </a:t>
            </a:r>
            <a:r>
              <a:rPr lang="en-US" dirty="0"/>
              <a:t>resistance</a:t>
            </a:r>
            <a:r>
              <a:rPr lang="en-US" dirty="0" smtClean="0"/>
              <a:t>)</a:t>
            </a:r>
            <a:endParaRPr lang="bg-BG" dirty="0"/>
          </a:p>
          <a:p>
            <a:endParaRPr lang="en-US" dirty="0" smtClean="0"/>
          </a:p>
          <a:p>
            <a:endParaRPr lang="bg-BG" dirty="0"/>
          </a:p>
        </p:txBody>
      </p:sp>
    </p:spTree>
    <p:extLst>
      <p:ext uri="{BB962C8B-B14F-4D97-AF65-F5344CB8AC3E}">
        <p14:creationId xmlns:p14="http://schemas.microsoft.com/office/powerpoint/2010/main" val="237493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371601"/>
            <a:ext cx="10305272" cy="4935598"/>
          </a:xfrm>
        </p:spPr>
        <p:txBody>
          <a:bodyPr/>
          <a:lstStyle/>
          <a:p>
            <a:pPr marL="285750" indent="-285750">
              <a:buFontTx/>
              <a:buChar char="-"/>
            </a:pPr>
            <a:endParaRPr lang="en-US" dirty="0" smtClean="0"/>
          </a:p>
          <a:p>
            <a:pPr marL="285750" indent="-285750">
              <a:buFontTx/>
              <a:buChar char="-"/>
            </a:pPr>
            <a:r>
              <a:rPr lang="en-US" dirty="0" smtClean="0"/>
              <a:t>For UART communication:</a:t>
            </a:r>
          </a:p>
          <a:p>
            <a:pPr marL="627750" lvl="1" indent="-285750">
              <a:buFontTx/>
              <a:buChar char="-"/>
            </a:pPr>
            <a:r>
              <a:rPr lang="en-US" dirty="0" smtClean="0"/>
              <a:t>We </a:t>
            </a:r>
            <a:r>
              <a:rPr lang="en-US" dirty="0"/>
              <a:t>will </a:t>
            </a:r>
            <a:r>
              <a:rPr lang="en-US" dirty="0" smtClean="0"/>
              <a:t>set:</a:t>
            </a:r>
          </a:p>
          <a:p>
            <a:pPr marL="1027350" lvl="2" indent="-285750">
              <a:buFontTx/>
              <a:buChar char="-"/>
            </a:pPr>
            <a:r>
              <a:rPr lang="en-US" sz="1800" dirty="0">
                <a:solidFill>
                  <a:srgbClr val="00B0F0"/>
                </a:solidFill>
              </a:rPr>
              <a:t>PA2 as UART TX </a:t>
            </a:r>
            <a:endParaRPr lang="en-US" sz="1800" dirty="0" smtClean="0">
              <a:solidFill>
                <a:srgbClr val="00B0F0"/>
              </a:solidFill>
            </a:endParaRPr>
          </a:p>
          <a:p>
            <a:pPr marL="1027350" lvl="2" indent="-285750">
              <a:buFontTx/>
              <a:buChar char="-"/>
            </a:pPr>
            <a:r>
              <a:rPr lang="en-US" sz="1800" dirty="0" smtClean="0">
                <a:solidFill>
                  <a:srgbClr val="00B0F0"/>
                </a:solidFill>
              </a:rPr>
              <a:t>PA3 as </a:t>
            </a:r>
            <a:r>
              <a:rPr lang="en-US" sz="1800" dirty="0">
                <a:solidFill>
                  <a:srgbClr val="00B0F0"/>
                </a:solidFill>
              </a:rPr>
              <a:t>UART RX</a:t>
            </a:r>
          </a:p>
          <a:p>
            <a:pPr marL="627750" lvl="1" indent="-285750">
              <a:buFontTx/>
              <a:buChar char="-"/>
            </a:pPr>
            <a:endParaRPr lang="en-US" dirty="0" smtClean="0"/>
          </a:p>
          <a:p>
            <a:pPr marL="285750" indent="-285750">
              <a:buFontTx/>
              <a:buChar char="-"/>
            </a:pPr>
            <a:r>
              <a:rPr lang="en-US" dirty="0" smtClean="0"/>
              <a:t>We will use </a:t>
            </a:r>
            <a:r>
              <a:rPr lang="en-US" dirty="0">
                <a:solidFill>
                  <a:srgbClr val="009B9B"/>
                </a:solidFill>
              </a:rPr>
              <a:t>C</a:t>
            </a:r>
            <a:r>
              <a:rPr lang="en-US" dirty="0" smtClean="0">
                <a:solidFill>
                  <a:srgbClr val="009B9B"/>
                </a:solidFill>
              </a:rPr>
              <a:t>onsole</a:t>
            </a:r>
            <a:r>
              <a:rPr lang="en-US" dirty="0" smtClean="0"/>
              <a:t> from STM32CubeIDE to monitor the serial print</a:t>
            </a:r>
          </a:p>
          <a:p>
            <a:endParaRPr lang="en-US" dirty="0" smtClean="0"/>
          </a:p>
          <a:p>
            <a:endParaRPr lang="en-US" dirty="0"/>
          </a:p>
          <a:p>
            <a:endParaRPr lang="en-US" dirty="0"/>
          </a:p>
        </p:txBody>
      </p:sp>
    </p:spTree>
    <p:extLst>
      <p:ext uri="{BB962C8B-B14F-4D97-AF65-F5344CB8AC3E}">
        <p14:creationId xmlns:p14="http://schemas.microsoft.com/office/powerpoint/2010/main" val="1713737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36874" y="1974113"/>
            <a:ext cx="4171880" cy="3024114"/>
          </a:xfrm>
          <a:prstGeom prst="rect">
            <a:avLst/>
          </a:prstGeom>
        </p:spPr>
      </p:pic>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207557" y="1130532"/>
            <a:ext cx="10305272" cy="4935598"/>
          </a:xfrm>
        </p:spPr>
        <p:txBody>
          <a:bodyPr/>
          <a:lstStyle/>
          <a:p>
            <a:endParaRPr lang="en-US" dirty="0"/>
          </a:p>
          <a:p>
            <a:pPr marL="285750" indent="-285750">
              <a:buFontTx/>
              <a:buChar char="-"/>
            </a:pPr>
            <a:r>
              <a:rPr lang="en-US" dirty="0" smtClean="0"/>
              <a:t>For PWM outputs:</a:t>
            </a:r>
          </a:p>
          <a:p>
            <a:pPr marL="627750" lvl="1" indent="-285750">
              <a:buFontTx/>
              <a:buChar char="-"/>
            </a:pPr>
            <a:endParaRPr lang="en-US" dirty="0" smtClean="0"/>
          </a:p>
          <a:p>
            <a:pPr marL="627750" lvl="1" indent="-285750">
              <a:buFontTx/>
              <a:buChar char="-"/>
            </a:pPr>
            <a:r>
              <a:rPr lang="en-US" dirty="0" smtClean="0"/>
              <a:t>We </a:t>
            </a:r>
            <a:r>
              <a:rPr lang="en-US" dirty="0"/>
              <a:t>will </a:t>
            </a:r>
            <a:r>
              <a:rPr lang="en-US" dirty="0" smtClean="0"/>
              <a:t>set:</a:t>
            </a:r>
          </a:p>
          <a:p>
            <a:pPr marL="1027350" lvl="2" indent="-285750">
              <a:buFontTx/>
              <a:buChar char="-"/>
            </a:pPr>
            <a:r>
              <a:rPr lang="en-US" sz="1800" dirty="0" smtClean="0">
                <a:solidFill>
                  <a:srgbClr val="00B0F0"/>
                </a:solidFill>
              </a:rPr>
              <a:t>PC8 </a:t>
            </a:r>
            <a:r>
              <a:rPr lang="en-US" sz="1800" dirty="0">
                <a:solidFill>
                  <a:srgbClr val="00B0F0"/>
                </a:solidFill>
              </a:rPr>
              <a:t>as TIM3_CH3</a:t>
            </a:r>
            <a:r>
              <a:rPr lang="en-US" sz="1800" dirty="0" smtClean="0">
                <a:solidFill>
                  <a:srgbClr val="00B0F0"/>
                </a:solidFill>
              </a:rPr>
              <a:t> (for PWMA of Motor driver)</a:t>
            </a:r>
          </a:p>
          <a:p>
            <a:pPr marL="1027350" lvl="2" indent="-285750">
              <a:buFontTx/>
              <a:buChar char="-"/>
            </a:pPr>
            <a:r>
              <a:rPr lang="en-US" sz="1800" dirty="0" smtClean="0">
                <a:solidFill>
                  <a:srgbClr val="00B0F0"/>
                </a:solidFill>
              </a:rPr>
              <a:t>PC9 as TIM3_CH4 (for PWMB of Motor driver)</a:t>
            </a:r>
          </a:p>
          <a:p>
            <a:pPr marL="627750" lvl="1" indent="-285750">
              <a:buFontTx/>
              <a:buChar char="-"/>
            </a:pPr>
            <a:endParaRPr lang="en-US" dirty="0" smtClean="0"/>
          </a:p>
          <a:p>
            <a:pPr marL="627750" lvl="1" indent="-285750">
              <a:buFontTx/>
              <a:buChar char="-"/>
            </a:pPr>
            <a:r>
              <a:rPr lang="en-US" dirty="0" smtClean="0"/>
              <a:t>Timer 3 </a:t>
            </a:r>
            <a:r>
              <a:rPr lang="en-US" dirty="0"/>
              <a:t>channel </a:t>
            </a:r>
            <a:r>
              <a:rPr lang="en-US" dirty="0" smtClean="0"/>
              <a:t>3 and </a:t>
            </a:r>
            <a:r>
              <a:rPr lang="en-US" dirty="0"/>
              <a:t>Timer 3 channel </a:t>
            </a:r>
            <a:r>
              <a:rPr lang="en-US" dirty="0" smtClean="0"/>
              <a:t>4 will </a:t>
            </a:r>
            <a:r>
              <a:rPr lang="en-US" dirty="0"/>
              <a:t>be set as PWM generator</a:t>
            </a:r>
            <a:r>
              <a:rPr lang="en-US" dirty="0" smtClean="0"/>
              <a:t>.</a:t>
            </a:r>
          </a:p>
          <a:p>
            <a:endParaRPr lang="en-US" dirty="0"/>
          </a:p>
          <a:p>
            <a:pPr lvl="1" indent="0">
              <a:buNone/>
            </a:pPr>
            <a:r>
              <a:rPr lang="en-US" dirty="0">
                <a:solidFill>
                  <a:srgbClr val="009B9B"/>
                </a:solidFill>
              </a:rPr>
              <a:t>	F (PWM) = F (Clock) / ((Prescaler+1) (Period+1))</a:t>
            </a:r>
          </a:p>
          <a:p>
            <a:pPr lvl="1" indent="0">
              <a:buNone/>
            </a:pPr>
            <a:endParaRPr lang="en-US" dirty="0"/>
          </a:p>
          <a:p>
            <a:pPr lvl="1" indent="0">
              <a:buNone/>
            </a:pPr>
            <a:r>
              <a:rPr lang="en-US" dirty="0"/>
              <a:t>	</a:t>
            </a:r>
            <a:r>
              <a:rPr lang="en-US" dirty="0" smtClean="0"/>
              <a:t>Example in the code: </a:t>
            </a:r>
            <a:r>
              <a:rPr lang="en-US" dirty="0"/>
              <a:t>170MHz / (169+1)(</a:t>
            </a:r>
            <a:r>
              <a:rPr lang="en-US" dirty="0" smtClean="0"/>
              <a:t>999+1</a:t>
            </a:r>
            <a:r>
              <a:rPr lang="en-US" dirty="0"/>
              <a:t>) = </a:t>
            </a:r>
            <a:r>
              <a:rPr lang="en-US" dirty="0" smtClean="0"/>
              <a:t>1000 </a:t>
            </a:r>
            <a:r>
              <a:rPr lang="en-US" dirty="0"/>
              <a:t>Hz</a:t>
            </a:r>
          </a:p>
          <a:p>
            <a:endParaRPr lang="en-US" dirty="0"/>
          </a:p>
        </p:txBody>
      </p:sp>
    </p:spTree>
    <p:extLst>
      <p:ext uri="{BB962C8B-B14F-4D97-AF65-F5344CB8AC3E}">
        <p14:creationId xmlns:p14="http://schemas.microsoft.com/office/powerpoint/2010/main" val="3232498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62060" y="1101328"/>
            <a:ext cx="4171880" cy="3024114"/>
          </a:xfrm>
          <a:prstGeom prst="rect">
            <a:avLst/>
          </a:prstGeom>
        </p:spPr>
      </p:pic>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1072341" y="1130532"/>
            <a:ext cx="6755292" cy="4935598"/>
          </a:xfrm>
        </p:spPr>
        <p:txBody>
          <a:bodyPr/>
          <a:lstStyle/>
          <a:p>
            <a:pPr lvl="1" indent="0">
              <a:buNone/>
            </a:pPr>
            <a:r>
              <a:rPr lang="en-US" dirty="0" smtClean="0"/>
              <a:t>PWMA and PWMB as input of Motor driver have characteristic:</a:t>
            </a:r>
          </a:p>
          <a:p>
            <a:pPr lvl="1" indent="0">
              <a:buNone/>
            </a:pPr>
            <a:r>
              <a:rPr lang="en-US" dirty="0" smtClean="0">
                <a:solidFill>
                  <a:srgbClr val="00B0F0"/>
                </a:solidFill>
              </a:rPr>
              <a:t>LOW is 0.8 VDC and below</a:t>
            </a:r>
          </a:p>
          <a:p>
            <a:pPr lvl="1" indent="0">
              <a:buNone/>
            </a:pPr>
            <a:r>
              <a:rPr lang="en-US" dirty="0" smtClean="0">
                <a:solidFill>
                  <a:srgbClr val="00B0F0"/>
                </a:solidFill>
              </a:rPr>
              <a:t>HIGH is 2.0 VDC and above</a:t>
            </a:r>
          </a:p>
          <a:p>
            <a:pPr lvl="1" indent="0">
              <a:buNone/>
            </a:pPr>
            <a:endParaRPr lang="en-US" i="1" dirty="0" smtClean="0">
              <a:solidFill>
                <a:srgbClr val="FF0000"/>
              </a:solidFill>
            </a:endParaRPr>
          </a:p>
          <a:p>
            <a:pPr lvl="1" indent="0">
              <a:buNone/>
            </a:pPr>
            <a:r>
              <a:rPr lang="en-US" i="1" dirty="0" smtClean="0">
                <a:solidFill>
                  <a:srgbClr val="FF0000"/>
                </a:solidFill>
              </a:rPr>
              <a:t>PWM from NUCLEO gives maximum voltage 3.3 VDC (not 5 VDC)</a:t>
            </a:r>
          </a:p>
          <a:p>
            <a:pPr lvl="1" indent="0">
              <a:buNone/>
            </a:pPr>
            <a:endParaRPr lang="en-US" dirty="0" smtClean="0"/>
          </a:p>
          <a:p>
            <a:pPr lvl="1" indent="0">
              <a:buNone/>
            </a:pPr>
            <a:endParaRPr lang="en-US" dirty="0" smtClean="0"/>
          </a:p>
          <a:p>
            <a:pPr lvl="1" indent="0">
              <a:buNone/>
            </a:pPr>
            <a:endParaRPr lang="en-US" dirty="0" smtClean="0"/>
          </a:p>
          <a:p>
            <a:pPr lvl="1" indent="0">
              <a:buNone/>
            </a:pPr>
            <a:r>
              <a:rPr lang="en-US" dirty="0" smtClean="0"/>
              <a:t>This table below is the Motor driver characteristics:</a:t>
            </a:r>
            <a:endParaRPr lang="en-US" dirty="0"/>
          </a:p>
          <a:p>
            <a:pPr lvl="1" indent="0">
              <a:buNone/>
            </a:pPr>
            <a:endParaRPr lang="en-US" dirty="0" smtClean="0"/>
          </a:p>
          <a:p>
            <a:endParaRPr lang="en-US" dirty="0"/>
          </a:p>
        </p:txBody>
      </p:sp>
      <p:pic>
        <p:nvPicPr>
          <p:cNvPr id="5" name="Picture 4"/>
          <p:cNvPicPr>
            <a:picLocks noChangeAspect="1"/>
          </p:cNvPicPr>
          <p:nvPr/>
        </p:nvPicPr>
        <p:blipFill>
          <a:blip r:embed="rId4"/>
          <a:stretch>
            <a:fillRect/>
          </a:stretch>
        </p:blipFill>
        <p:spPr>
          <a:xfrm>
            <a:off x="350371" y="2347462"/>
            <a:ext cx="885055" cy="788723"/>
          </a:xfrm>
          <a:prstGeom prst="rect">
            <a:avLst/>
          </a:prstGeom>
        </p:spPr>
      </p:pic>
      <p:pic>
        <p:nvPicPr>
          <p:cNvPr id="7" name="Picture 6"/>
          <p:cNvPicPr>
            <a:picLocks noChangeAspect="1"/>
          </p:cNvPicPr>
          <p:nvPr/>
        </p:nvPicPr>
        <p:blipFill>
          <a:blip r:embed="rId5"/>
          <a:stretch>
            <a:fillRect/>
          </a:stretch>
        </p:blipFill>
        <p:spPr>
          <a:xfrm>
            <a:off x="513456" y="3810415"/>
            <a:ext cx="6706181" cy="2255715"/>
          </a:xfrm>
          <a:prstGeom prst="rect">
            <a:avLst/>
          </a:prstGeom>
        </p:spPr>
      </p:pic>
      <p:sp>
        <p:nvSpPr>
          <p:cNvPr id="8" name="Oval 7"/>
          <p:cNvSpPr/>
          <p:nvPr/>
        </p:nvSpPr>
        <p:spPr>
          <a:xfrm>
            <a:off x="469959" y="4776430"/>
            <a:ext cx="1031040" cy="35748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9" name="Oval 8"/>
          <p:cNvSpPr/>
          <p:nvPr/>
        </p:nvSpPr>
        <p:spPr>
          <a:xfrm>
            <a:off x="1620982" y="4776430"/>
            <a:ext cx="1504604" cy="77375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Tree>
    <p:extLst>
      <p:ext uri="{BB962C8B-B14F-4D97-AF65-F5344CB8AC3E}">
        <p14:creationId xmlns:p14="http://schemas.microsoft.com/office/powerpoint/2010/main" val="977893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371601"/>
            <a:ext cx="5582719" cy="4935598"/>
          </a:xfrm>
        </p:spPr>
        <p:txBody>
          <a:bodyPr/>
          <a:lstStyle/>
          <a:p>
            <a:endParaRPr lang="en-US" dirty="0"/>
          </a:p>
          <a:p>
            <a:pPr marL="285750" indent="-285750">
              <a:buFontTx/>
              <a:buChar char="-"/>
            </a:pPr>
            <a:r>
              <a:rPr lang="en-US" dirty="0" smtClean="0"/>
              <a:t>Additional setting:</a:t>
            </a:r>
          </a:p>
          <a:p>
            <a:pPr marL="627750" lvl="1" indent="-285750">
              <a:buFontTx/>
              <a:buChar char="-"/>
            </a:pPr>
            <a:endParaRPr lang="en-US" dirty="0" smtClean="0">
              <a:solidFill>
                <a:srgbClr val="00B0F0"/>
              </a:solidFill>
            </a:endParaRPr>
          </a:p>
          <a:p>
            <a:pPr marL="627750" lvl="1" indent="-285750">
              <a:buFontTx/>
              <a:buChar char="-"/>
            </a:pPr>
            <a:r>
              <a:rPr lang="en-US" dirty="0" smtClean="0">
                <a:solidFill>
                  <a:srgbClr val="00B0F0"/>
                </a:solidFill>
              </a:rPr>
              <a:t>B1</a:t>
            </a:r>
            <a:r>
              <a:rPr lang="en-US" dirty="0" smtClean="0"/>
              <a:t> or </a:t>
            </a:r>
            <a:r>
              <a:rPr lang="en-US" dirty="0" smtClean="0">
                <a:solidFill>
                  <a:srgbClr val="00B0F0"/>
                </a:solidFill>
              </a:rPr>
              <a:t>Blue button </a:t>
            </a:r>
            <a:r>
              <a:rPr lang="en-US" dirty="0" smtClean="0"/>
              <a:t>(PC13) of NUCLEO to stop both motors or other purpose</a:t>
            </a:r>
          </a:p>
          <a:p>
            <a:pPr marL="627750" lvl="1" indent="-285750">
              <a:buFontTx/>
              <a:buChar char="-"/>
            </a:pPr>
            <a:endParaRPr lang="en-US" dirty="0" smtClean="0">
              <a:solidFill>
                <a:srgbClr val="00B0F0"/>
              </a:solidFill>
            </a:endParaRPr>
          </a:p>
          <a:p>
            <a:pPr marL="627750" lvl="1" indent="-285750">
              <a:buFontTx/>
              <a:buChar char="-"/>
            </a:pPr>
            <a:r>
              <a:rPr lang="en-US" dirty="0" smtClean="0">
                <a:solidFill>
                  <a:srgbClr val="00B0F0"/>
                </a:solidFill>
              </a:rPr>
              <a:t>LD2</a:t>
            </a:r>
            <a:r>
              <a:rPr lang="en-US" dirty="0" smtClean="0"/>
              <a:t> (PA5) of NUCLEO as ALARM or other purpose</a:t>
            </a:r>
            <a:endParaRPr lang="en-US" dirty="0"/>
          </a:p>
          <a:p>
            <a:endParaRPr lang="en-US" dirty="0"/>
          </a:p>
        </p:txBody>
      </p:sp>
      <p:pic>
        <p:nvPicPr>
          <p:cNvPr id="4" name="Content Placeholder 4"/>
          <p:cNvPicPr>
            <a:picLocks noGrp="1" noChangeAspect="1"/>
          </p:cNvPicPr>
          <p:nvPr>
            <p:ph sz="quarter" idx="10"/>
          </p:nvPr>
        </p:nvPicPr>
        <p:blipFill>
          <a:blip r:embed="rId3"/>
          <a:stretch>
            <a:fillRect/>
          </a:stretch>
        </p:blipFill>
        <p:spPr>
          <a:xfrm>
            <a:off x="7464208" y="1277227"/>
            <a:ext cx="4037084" cy="4727333"/>
          </a:xfrm>
          <a:prstGeom prst="rect">
            <a:avLst/>
          </a:prstGeom>
        </p:spPr>
      </p:pic>
      <p:sp>
        <p:nvSpPr>
          <p:cNvPr id="5" name="Oval 4"/>
          <p:cNvSpPr/>
          <p:nvPr/>
        </p:nvSpPr>
        <p:spPr>
          <a:xfrm>
            <a:off x="9404529" y="2804787"/>
            <a:ext cx="311956" cy="527909"/>
          </a:xfrm>
          <a:prstGeom prst="ellipse">
            <a:avLst/>
          </a:prstGeom>
          <a:noFill/>
          <a:ln w="38100">
            <a:solidFill>
              <a:srgbClr val="38FE0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6" name="Oval 5"/>
          <p:cNvSpPr/>
          <p:nvPr/>
        </p:nvSpPr>
        <p:spPr>
          <a:xfrm>
            <a:off x="8579569" y="2531101"/>
            <a:ext cx="751174" cy="70666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cxnSp>
        <p:nvCxnSpPr>
          <p:cNvPr id="7" name="Straight Connector 6"/>
          <p:cNvCxnSpPr/>
          <p:nvPr/>
        </p:nvCxnSpPr>
        <p:spPr>
          <a:xfrm flipH="1">
            <a:off x="7186894" y="3125497"/>
            <a:ext cx="1455643" cy="81682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99077" y="3739820"/>
            <a:ext cx="1140518" cy="563744"/>
          </a:xfrm>
          <a:prstGeom prst="rect">
            <a:avLst/>
          </a:prstGeom>
        </p:spPr>
        <p:txBody>
          <a:bodyPr wrap="square" lIns="0" tIns="0" rIns="0" bIns="0" rtlCol="0">
            <a:spAutoFit/>
          </a:bodyPr>
          <a:lstStyle/>
          <a:p>
            <a:pPr algn="r">
              <a:lnSpc>
                <a:spcPct val="120000"/>
              </a:lnSpc>
              <a:spcBef>
                <a:spcPts val="600"/>
              </a:spcBef>
            </a:pPr>
            <a:r>
              <a:rPr lang="en-US" sz="1600" b="0" dirty="0" smtClean="0">
                <a:solidFill>
                  <a:schemeClr val="tx2">
                    <a:lumMod val="60000"/>
                    <a:lumOff val="40000"/>
                  </a:schemeClr>
                </a:solidFill>
                <a:latin typeface="+mn-lt"/>
              </a:rPr>
              <a:t>User Button B1</a:t>
            </a:r>
            <a:endParaRPr lang="bg-BG" sz="1600" b="0" dirty="0" err="1" smtClean="0">
              <a:solidFill>
                <a:schemeClr val="tx2">
                  <a:lumMod val="60000"/>
                  <a:lumOff val="40000"/>
                </a:schemeClr>
              </a:solidFill>
              <a:latin typeface="+mn-lt"/>
            </a:endParaRPr>
          </a:p>
        </p:txBody>
      </p:sp>
      <p:sp>
        <p:nvSpPr>
          <p:cNvPr id="9" name="TextBox 8"/>
          <p:cNvSpPr txBox="1"/>
          <p:nvPr/>
        </p:nvSpPr>
        <p:spPr>
          <a:xfrm>
            <a:off x="6198112" y="4744840"/>
            <a:ext cx="1082703" cy="563744"/>
          </a:xfrm>
          <a:prstGeom prst="rect">
            <a:avLst/>
          </a:prstGeom>
        </p:spPr>
        <p:txBody>
          <a:bodyPr wrap="square" lIns="0" tIns="0" rIns="0" bIns="0" rtlCol="0">
            <a:spAutoFit/>
          </a:bodyPr>
          <a:lstStyle/>
          <a:p>
            <a:pPr algn="r">
              <a:lnSpc>
                <a:spcPct val="120000"/>
              </a:lnSpc>
              <a:spcBef>
                <a:spcPts val="600"/>
              </a:spcBef>
            </a:pPr>
            <a:r>
              <a:rPr lang="en-US" sz="1600" dirty="0" smtClean="0">
                <a:solidFill>
                  <a:schemeClr val="tx2">
                    <a:lumMod val="60000"/>
                    <a:lumOff val="40000"/>
                  </a:schemeClr>
                </a:solidFill>
              </a:rPr>
              <a:t>User LED LD2</a:t>
            </a:r>
            <a:endParaRPr lang="bg-BG" sz="1600" b="0" dirty="0" err="1" smtClean="0">
              <a:solidFill>
                <a:schemeClr val="tx2">
                  <a:lumMod val="60000"/>
                  <a:lumOff val="40000"/>
                </a:schemeClr>
              </a:solidFill>
            </a:endParaRPr>
          </a:p>
        </p:txBody>
      </p:sp>
      <p:cxnSp>
        <p:nvCxnSpPr>
          <p:cNvPr id="10" name="Straight Connector 9"/>
          <p:cNvCxnSpPr/>
          <p:nvPr/>
        </p:nvCxnSpPr>
        <p:spPr>
          <a:xfrm flipH="1">
            <a:off x="7162800" y="3278064"/>
            <a:ext cx="2342996" cy="1487257"/>
          </a:xfrm>
          <a:prstGeom prst="line">
            <a:avLst/>
          </a:prstGeom>
          <a:ln w="38100">
            <a:solidFill>
              <a:srgbClr val="38FE0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060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p:cNvPicPr>
            <a:picLocks noGrp="1" noChangeAspect="1"/>
          </p:cNvPicPr>
          <p:nvPr>
            <p:ph sz="quarter" idx="10"/>
          </p:nvPr>
        </p:nvPicPr>
        <p:blipFill>
          <a:blip r:embed="rId3"/>
          <a:stretch>
            <a:fillRect/>
          </a:stretch>
        </p:blipFill>
        <p:spPr>
          <a:xfrm>
            <a:off x="1113182" y="2586957"/>
            <a:ext cx="2872989" cy="2712955"/>
          </a:xfrm>
          <a:prstGeom prst="rect">
            <a:avLst/>
          </a:prstGeom>
        </p:spPr>
      </p:pic>
      <p:sp>
        <p:nvSpPr>
          <p:cNvPr id="2" name="Title 1"/>
          <p:cNvSpPr>
            <a:spLocks noGrp="1"/>
          </p:cNvSpPr>
          <p:nvPr>
            <p:ph type="title"/>
          </p:nvPr>
        </p:nvSpPr>
        <p:spPr/>
        <p:txBody>
          <a:bodyPr/>
          <a:lstStyle/>
          <a:p>
            <a:r>
              <a:rPr lang="en-US" dirty="0"/>
              <a:t>Lab3b: Read and control motor position</a:t>
            </a:r>
            <a:endParaRPr lang="bg-BG" dirty="0"/>
          </a:p>
        </p:txBody>
      </p:sp>
      <p:sp>
        <p:nvSpPr>
          <p:cNvPr id="8" name="Right Arrow 7"/>
          <p:cNvSpPr/>
          <p:nvPr/>
        </p:nvSpPr>
        <p:spPr>
          <a:xfrm>
            <a:off x="793099" y="3319473"/>
            <a:ext cx="885247" cy="474643"/>
          </a:xfrm>
          <a:prstGeom prst="rightArrow">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pic>
        <p:nvPicPr>
          <p:cNvPr id="11" name="Picture 10"/>
          <p:cNvPicPr>
            <a:picLocks noChangeAspect="1"/>
          </p:cNvPicPr>
          <p:nvPr/>
        </p:nvPicPr>
        <p:blipFill>
          <a:blip r:embed="rId4"/>
          <a:stretch>
            <a:fillRect/>
          </a:stretch>
        </p:blipFill>
        <p:spPr>
          <a:xfrm>
            <a:off x="3048046" y="1159114"/>
            <a:ext cx="983065" cy="1074513"/>
          </a:xfrm>
          <a:prstGeom prst="rect">
            <a:avLst/>
          </a:prstGeom>
        </p:spPr>
      </p:pic>
      <p:sp>
        <p:nvSpPr>
          <p:cNvPr id="13" name="TextBox 12"/>
          <p:cNvSpPr txBox="1"/>
          <p:nvPr/>
        </p:nvSpPr>
        <p:spPr>
          <a:xfrm>
            <a:off x="584296" y="1367118"/>
            <a:ext cx="2188100" cy="268279"/>
          </a:xfrm>
          <a:prstGeom prst="rect">
            <a:avLst/>
          </a:prstGeom>
        </p:spPr>
        <p:txBody>
          <a:bodyPr wrap="none" lIns="0" tIns="0" rIns="0" bIns="0" rtlCol="0">
            <a:spAutoFit/>
          </a:bodyPr>
          <a:lstStyle/>
          <a:p>
            <a:pPr>
              <a:lnSpc>
                <a:spcPct val="120000"/>
              </a:lnSpc>
              <a:spcBef>
                <a:spcPts val="600"/>
              </a:spcBef>
            </a:pPr>
            <a:r>
              <a:rPr lang="en-US" sz="1600" b="0" dirty="0" smtClean="0">
                <a:solidFill>
                  <a:schemeClr val="tx2">
                    <a:lumMod val="60000"/>
                    <a:lumOff val="40000"/>
                  </a:schemeClr>
                </a:solidFill>
                <a:latin typeface="+mn-lt"/>
              </a:rPr>
              <a:t>Open STM32MCubeMX</a:t>
            </a:r>
            <a:endParaRPr lang="bg-BG" sz="1600" b="0" dirty="0" err="1" smtClean="0">
              <a:solidFill>
                <a:schemeClr val="tx2">
                  <a:lumMod val="60000"/>
                  <a:lumOff val="40000"/>
                </a:schemeClr>
              </a:solidFill>
              <a:latin typeface="+mn-lt"/>
            </a:endParaRPr>
          </a:p>
        </p:txBody>
      </p:sp>
      <p:sp>
        <p:nvSpPr>
          <p:cNvPr id="14" name="Rectangle 13"/>
          <p:cNvSpPr/>
          <p:nvPr/>
        </p:nvSpPr>
        <p:spPr>
          <a:xfrm>
            <a:off x="89598" y="3372128"/>
            <a:ext cx="684803" cy="369332"/>
          </a:xfrm>
          <a:prstGeom prst="rect">
            <a:avLst/>
          </a:prstGeom>
        </p:spPr>
        <p:txBody>
          <a:bodyPr wrap="none">
            <a:spAutoFit/>
          </a:bodyPr>
          <a:lstStyle/>
          <a:p>
            <a:r>
              <a:rPr lang="en-US" dirty="0" smtClean="0">
                <a:solidFill>
                  <a:schemeClr val="tx2">
                    <a:lumMod val="60000"/>
                    <a:lumOff val="40000"/>
                  </a:schemeClr>
                </a:solidFill>
              </a:rPr>
              <a:t>Click</a:t>
            </a:r>
            <a:endParaRPr lang="bg-BG" dirty="0">
              <a:solidFill>
                <a:schemeClr val="tx2">
                  <a:lumMod val="60000"/>
                  <a:lumOff val="40000"/>
                </a:schemeClr>
              </a:solidFill>
            </a:endParaRPr>
          </a:p>
        </p:txBody>
      </p:sp>
      <p:pic>
        <p:nvPicPr>
          <p:cNvPr id="4" name="Picture 3"/>
          <p:cNvPicPr>
            <a:picLocks noChangeAspect="1"/>
          </p:cNvPicPr>
          <p:nvPr/>
        </p:nvPicPr>
        <p:blipFill>
          <a:blip r:embed="rId5"/>
          <a:stretch>
            <a:fillRect/>
          </a:stretch>
        </p:blipFill>
        <p:spPr>
          <a:xfrm>
            <a:off x="4306254" y="2586957"/>
            <a:ext cx="7524290" cy="2633753"/>
          </a:xfrm>
          <a:prstGeom prst="rect">
            <a:avLst/>
          </a:prstGeom>
        </p:spPr>
      </p:pic>
      <p:sp>
        <p:nvSpPr>
          <p:cNvPr id="16" name="Oval 15"/>
          <p:cNvSpPr/>
          <p:nvPr/>
        </p:nvSpPr>
        <p:spPr>
          <a:xfrm>
            <a:off x="4427220" y="3140731"/>
            <a:ext cx="1653540" cy="35748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17" name="Oval 16"/>
          <p:cNvSpPr/>
          <p:nvPr/>
        </p:nvSpPr>
        <p:spPr>
          <a:xfrm>
            <a:off x="6217920" y="4687591"/>
            <a:ext cx="1379220" cy="28064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18" name="Right Arrow 17"/>
          <p:cNvSpPr/>
          <p:nvPr/>
        </p:nvSpPr>
        <p:spPr>
          <a:xfrm rot="1574681">
            <a:off x="10417159" y="2480550"/>
            <a:ext cx="885247" cy="474643"/>
          </a:xfrm>
          <a:prstGeom prst="rightArrow">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19" name="Rectangle 18"/>
          <p:cNvSpPr/>
          <p:nvPr/>
        </p:nvSpPr>
        <p:spPr>
          <a:xfrm>
            <a:off x="9844440" y="2217625"/>
            <a:ext cx="684803" cy="369332"/>
          </a:xfrm>
          <a:prstGeom prst="rect">
            <a:avLst/>
          </a:prstGeom>
        </p:spPr>
        <p:txBody>
          <a:bodyPr wrap="none">
            <a:spAutoFit/>
          </a:bodyPr>
          <a:lstStyle/>
          <a:p>
            <a:r>
              <a:rPr lang="en-US" dirty="0" smtClean="0">
                <a:solidFill>
                  <a:schemeClr val="tx2">
                    <a:lumMod val="60000"/>
                    <a:lumOff val="40000"/>
                  </a:schemeClr>
                </a:solidFill>
              </a:rPr>
              <a:t>Click</a:t>
            </a:r>
            <a:endParaRPr lang="bg-BG" dirty="0">
              <a:solidFill>
                <a:schemeClr val="tx2">
                  <a:lumMod val="60000"/>
                  <a:lumOff val="40000"/>
                </a:schemeClr>
              </a:solidFill>
            </a:endParaRPr>
          </a:p>
        </p:txBody>
      </p:sp>
    </p:spTree>
    <p:extLst>
      <p:ext uri="{BB962C8B-B14F-4D97-AF65-F5344CB8AC3E}">
        <p14:creationId xmlns:p14="http://schemas.microsoft.com/office/powerpoint/2010/main" val="2470695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Rectangle 2"/>
          <p:cNvSpPr/>
          <p:nvPr/>
        </p:nvSpPr>
        <p:spPr>
          <a:xfrm>
            <a:off x="1733464" y="4447561"/>
            <a:ext cx="8782136" cy="369332"/>
          </a:xfrm>
          <a:prstGeom prst="rect">
            <a:avLst/>
          </a:prstGeom>
        </p:spPr>
        <p:txBody>
          <a:bodyPr wrap="square">
            <a:spAutoFit/>
          </a:bodyPr>
          <a:lstStyle/>
          <a:p>
            <a:r>
              <a:rPr lang="en-US">
                <a:hlinkClick r:id="rId3"/>
              </a:rPr>
              <a:t>STM32CubeMX - STM32Cube initialization code generator - STMicroelectronics</a:t>
            </a:r>
            <a:endParaRPr lang="bg-BG" dirty="0"/>
          </a:p>
        </p:txBody>
      </p:sp>
      <p:sp>
        <p:nvSpPr>
          <p:cNvPr id="5" name="Content Placeholder 4"/>
          <p:cNvSpPr>
            <a:spLocks noGrp="1"/>
          </p:cNvSpPr>
          <p:nvPr>
            <p:ph sz="quarter" idx="10"/>
          </p:nvPr>
        </p:nvSpPr>
        <p:spPr>
          <a:xfrm>
            <a:off x="1" y="1281791"/>
            <a:ext cx="7225392" cy="2930979"/>
          </a:xfrm>
        </p:spPr>
        <p:txBody>
          <a:bodyPr/>
          <a:lstStyle/>
          <a:p>
            <a:pPr lvl="2" indent="0" algn="ctr">
              <a:buNone/>
            </a:pPr>
            <a:r>
              <a:rPr lang="en-US" sz="2800" b="1" dirty="0">
                <a:solidFill>
                  <a:srgbClr val="FF0000"/>
                </a:solidFill>
              </a:rPr>
              <a:t>Caution! </a:t>
            </a:r>
            <a:endParaRPr lang="en-US" sz="2800" b="1" dirty="0" smtClean="0">
              <a:solidFill>
                <a:srgbClr val="FF0000"/>
              </a:solidFill>
            </a:endParaRPr>
          </a:p>
          <a:p>
            <a:pPr lvl="2" indent="0" algn="ctr">
              <a:buNone/>
            </a:pPr>
            <a:endParaRPr lang="en-US" sz="2800" b="1" dirty="0">
              <a:solidFill>
                <a:srgbClr val="FF0000"/>
              </a:solidFill>
            </a:endParaRPr>
          </a:p>
          <a:p>
            <a:pPr lvl="2" indent="0" algn="ctr">
              <a:buNone/>
            </a:pPr>
            <a:r>
              <a:rPr lang="en-US" sz="1800" dirty="0" smtClean="0">
                <a:solidFill>
                  <a:srgbClr val="FF0000"/>
                </a:solidFill>
              </a:rPr>
              <a:t>The </a:t>
            </a:r>
            <a:r>
              <a:rPr lang="en-US" sz="1800" b="1" dirty="0" smtClean="0">
                <a:solidFill>
                  <a:srgbClr val="FF0000"/>
                </a:solidFill>
              </a:rPr>
              <a:t>.</a:t>
            </a:r>
            <a:r>
              <a:rPr lang="en-US" sz="1800" b="1" dirty="0" err="1" smtClean="0">
                <a:solidFill>
                  <a:srgbClr val="FF0000"/>
                </a:solidFill>
              </a:rPr>
              <a:t>ioc</a:t>
            </a:r>
            <a:r>
              <a:rPr lang="en-US" sz="1800" b="1" dirty="0" smtClean="0">
                <a:solidFill>
                  <a:srgbClr val="FF0000"/>
                </a:solidFill>
              </a:rPr>
              <a:t> </a:t>
            </a:r>
            <a:r>
              <a:rPr lang="en-US" sz="1800" dirty="0" smtClean="0">
                <a:solidFill>
                  <a:srgbClr val="FF0000"/>
                </a:solidFill>
              </a:rPr>
              <a:t>file in the project uses STM32CubeMX version </a:t>
            </a:r>
            <a:r>
              <a:rPr lang="en-US" sz="1800" b="1" dirty="0" smtClean="0">
                <a:solidFill>
                  <a:srgbClr val="FF0000"/>
                </a:solidFill>
              </a:rPr>
              <a:t>6.12.1</a:t>
            </a:r>
            <a:r>
              <a:rPr lang="en-US" sz="1800" dirty="0" smtClean="0">
                <a:solidFill>
                  <a:srgbClr val="FF0000"/>
                </a:solidFill>
              </a:rPr>
              <a:t>.</a:t>
            </a:r>
          </a:p>
          <a:p>
            <a:pPr lvl="2" indent="0" algn="ctr">
              <a:buNone/>
            </a:pPr>
            <a:r>
              <a:rPr lang="en-US" sz="1800" dirty="0" smtClean="0">
                <a:solidFill>
                  <a:srgbClr val="FF0000"/>
                </a:solidFill>
              </a:rPr>
              <a:t>If you have different type of version that older than this version, you will not be able to open it and you need to update it or to download the new installation from ST website </a:t>
            </a:r>
            <a:endParaRPr lang="en-US" sz="1800" dirty="0">
              <a:solidFill>
                <a:srgbClr val="FF0000"/>
              </a:solidFill>
            </a:endParaRPr>
          </a:p>
        </p:txBody>
      </p:sp>
      <p:pic>
        <p:nvPicPr>
          <p:cNvPr id="6" name="Picture 5"/>
          <p:cNvPicPr>
            <a:picLocks noChangeAspect="1"/>
          </p:cNvPicPr>
          <p:nvPr/>
        </p:nvPicPr>
        <p:blipFill>
          <a:blip r:embed="rId4"/>
          <a:stretch>
            <a:fillRect/>
          </a:stretch>
        </p:blipFill>
        <p:spPr>
          <a:xfrm>
            <a:off x="7510788" y="2334985"/>
            <a:ext cx="3992342" cy="1557823"/>
          </a:xfrm>
          <a:prstGeom prst="rect">
            <a:avLst/>
          </a:prstGeom>
        </p:spPr>
      </p:pic>
    </p:spTree>
    <p:extLst>
      <p:ext uri="{BB962C8B-B14F-4D97-AF65-F5344CB8AC3E}">
        <p14:creationId xmlns:p14="http://schemas.microsoft.com/office/powerpoint/2010/main" val="2258692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17360" y="1114593"/>
            <a:ext cx="5293360" cy="4745467"/>
          </a:xfrm>
          <a:prstGeom prst="rect">
            <a:avLst/>
          </a:prstGeom>
        </p:spPr>
      </p:pic>
      <p:sp>
        <p:nvSpPr>
          <p:cNvPr id="2" name="Title 1"/>
          <p:cNvSpPr>
            <a:spLocks noGrp="1"/>
          </p:cNvSpPr>
          <p:nvPr>
            <p:ph type="title"/>
          </p:nvPr>
        </p:nvSpPr>
        <p:spPr>
          <a:xfrm>
            <a:off x="432000" y="97175"/>
            <a:ext cx="9216000" cy="594000"/>
          </a:xfrm>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1999" y="1035170"/>
            <a:ext cx="9449937" cy="5272029"/>
          </a:xfrm>
        </p:spPr>
        <p:txBody>
          <a:bodyPr/>
          <a:lstStyle/>
          <a:p>
            <a:pPr marL="285750" indent="-285750">
              <a:buFontTx/>
              <a:buChar char="-"/>
            </a:pPr>
            <a:r>
              <a:rPr lang="en-US" dirty="0" smtClean="0"/>
              <a:t>Set the MCU pins in STM32CubeMX as described.</a:t>
            </a:r>
            <a:endParaRPr lang="bg-BG" dirty="0" smtClean="0"/>
          </a:p>
          <a:p>
            <a:pPr marL="627750" lvl="1" indent="-285750">
              <a:buFontTx/>
              <a:buChar char="-"/>
            </a:pPr>
            <a:endParaRPr lang="en-US" sz="1800" dirty="0" smtClean="0"/>
          </a:p>
          <a:p>
            <a:pPr marL="627750" lvl="1" indent="-285750">
              <a:buFontTx/>
              <a:buChar char="-"/>
            </a:pPr>
            <a:r>
              <a:rPr lang="en-US" sz="1800" dirty="0" smtClean="0"/>
              <a:t>Four </a:t>
            </a:r>
            <a:r>
              <a:rPr lang="en-US" sz="1800" dirty="0" smtClean="0">
                <a:solidFill>
                  <a:srgbClr val="0070C0"/>
                </a:solidFill>
              </a:rPr>
              <a:t>GPIO output </a:t>
            </a:r>
            <a:r>
              <a:rPr lang="en-US" sz="1800" dirty="0" smtClean="0"/>
              <a:t>pins</a:t>
            </a:r>
          </a:p>
          <a:p>
            <a:pPr marL="1027350" lvl="2" indent="-285750">
              <a:buFontTx/>
              <a:buChar char="-"/>
            </a:pPr>
            <a:r>
              <a:rPr lang="en-US" sz="1800" b="1" dirty="0"/>
              <a:t>PB15</a:t>
            </a:r>
            <a:r>
              <a:rPr lang="en-US" sz="1800" dirty="0"/>
              <a:t> for INA1</a:t>
            </a:r>
          </a:p>
          <a:p>
            <a:pPr marL="1027350" lvl="2" indent="-285750">
              <a:buFontTx/>
              <a:buChar char="-"/>
            </a:pPr>
            <a:r>
              <a:rPr lang="en-US" sz="1800" b="1" dirty="0"/>
              <a:t>PB1</a:t>
            </a:r>
            <a:r>
              <a:rPr lang="en-US" sz="1800" dirty="0"/>
              <a:t> for INA2</a:t>
            </a:r>
          </a:p>
          <a:p>
            <a:pPr marL="1027350" lvl="2" indent="-285750">
              <a:buFontTx/>
              <a:buChar char="-"/>
            </a:pPr>
            <a:r>
              <a:rPr lang="en-US" sz="1800" b="1" dirty="0"/>
              <a:t>PB13</a:t>
            </a:r>
            <a:r>
              <a:rPr lang="en-US" sz="1800" dirty="0"/>
              <a:t> for INB1</a:t>
            </a:r>
          </a:p>
          <a:p>
            <a:pPr marL="1027350" lvl="2" indent="-285750">
              <a:buFontTx/>
              <a:buChar char="-"/>
            </a:pPr>
            <a:r>
              <a:rPr lang="en-US" sz="1800" b="1" dirty="0"/>
              <a:t>PB14</a:t>
            </a:r>
            <a:r>
              <a:rPr lang="en-US" sz="1800" dirty="0"/>
              <a:t> for INB2</a:t>
            </a:r>
          </a:p>
          <a:p>
            <a:pPr marL="627750" lvl="1" indent="-285750">
              <a:buFontTx/>
              <a:buChar char="-"/>
            </a:pPr>
            <a:endParaRPr lang="en-US" sz="1800" dirty="0" smtClean="0"/>
          </a:p>
          <a:p>
            <a:pPr marL="627750" lvl="1" indent="-285750">
              <a:buFontTx/>
              <a:buChar char="-"/>
            </a:pPr>
            <a:r>
              <a:rPr lang="en-US" sz="1800" dirty="0" smtClean="0"/>
              <a:t>Two </a:t>
            </a:r>
            <a:r>
              <a:rPr lang="en-US" sz="1800" dirty="0" smtClean="0">
                <a:solidFill>
                  <a:srgbClr val="0070C0"/>
                </a:solidFill>
              </a:rPr>
              <a:t>GPIO input </a:t>
            </a:r>
            <a:r>
              <a:rPr lang="en-US" sz="1800" dirty="0" smtClean="0"/>
              <a:t>pins for feedback LO1 and LO2</a:t>
            </a:r>
          </a:p>
          <a:p>
            <a:pPr marL="1027350" lvl="2" indent="-285750">
              <a:buFontTx/>
              <a:buChar char="-"/>
            </a:pPr>
            <a:r>
              <a:rPr lang="en-US" sz="1800" b="1" dirty="0" smtClean="0"/>
              <a:t>PC6</a:t>
            </a:r>
            <a:r>
              <a:rPr lang="en-US" sz="1800" dirty="0" smtClean="0"/>
              <a:t> for LO1</a:t>
            </a:r>
          </a:p>
          <a:p>
            <a:pPr marL="1027350" lvl="2" indent="-285750">
              <a:buFontTx/>
              <a:buChar char="-"/>
            </a:pPr>
            <a:r>
              <a:rPr lang="en-US" sz="1800" b="1" dirty="0" smtClean="0"/>
              <a:t>PC5</a:t>
            </a:r>
            <a:r>
              <a:rPr lang="en-US" sz="1800" dirty="0" smtClean="0"/>
              <a:t> for LO2</a:t>
            </a:r>
            <a:endParaRPr lang="en-US" sz="1800" dirty="0"/>
          </a:p>
          <a:p>
            <a:pPr lvl="2" indent="0">
              <a:buNone/>
            </a:pPr>
            <a:r>
              <a:rPr lang="en-US" sz="1600" dirty="0" smtClean="0">
                <a:solidFill>
                  <a:srgbClr val="FF0000"/>
                </a:solidFill>
              </a:rPr>
              <a:t>Caution! These two pins </a:t>
            </a:r>
            <a:r>
              <a:rPr lang="en-US" sz="1600" b="1" dirty="0" smtClean="0">
                <a:solidFill>
                  <a:srgbClr val="FF0000"/>
                </a:solidFill>
              </a:rPr>
              <a:t>MUST </a:t>
            </a:r>
            <a:r>
              <a:rPr lang="en-US" sz="1600" dirty="0" smtClean="0">
                <a:solidFill>
                  <a:srgbClr val="FF0000"/>
                </a:solidFill>
              </a:rPr>
              <a:t>be connected to pull-up connection</a:t>
            </a:r>
            <a:r>
              <a:rPr lang="en-US" sz="1400" dirty="0" smtClean="0">
                <a:solidFill>
                  <a:srgbClr val="FF0000"/>
                </a:solidFill>
              </a:rPr>
              <a:t>.</a:t>
            </a:r>
            <a:endParaRPr lang="en-US" sz="1400" dirty="0">
              <a:solidFill>
                <a:srgbClr val="FF0000"/>
              </a:solidFill>
            </a:endParaRPr>
          </a:p>
          <a:p>
            <a:pPr lvl="1" indent="0">
              <a:buNone/>
            </a:pPr>
            <a:endParaRPr lang="en-US" dirty="0" smtClean="0"/>
          </a:p>
          <a:p>
            <a:pPr lvl="1" indent="0">
              <a:buNone/>
            </a:pPr>
            <a:endParaRPr lang="en-US" dirty="0"/>
          </a:p>
        </p:txBody>
      </p:sp>
    </p:spTree>
    <p:extLst>
      <p:ext uri="{BB962C8B-B14F-4D97-AF65-F5344CB8AC3E}">
        <p14:creationId xmlns:p14="http://schemas.microsoft.com/office/powerpoint/2010/main" val="3028223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82080" y="1114593"/>
            <a:ext cx="5474337" cy="4907712"/>
          </a:xfrm>
          <a:prstGeom prst="rect">
            <a:avLst/>
          </a:prstGeom>
        </p:spPr>
      </p:pic>
      <p:sp>
        <p:nvSpPr>
          <p:cNvPr id="2" name="Title 1"/>
          <p:cNvSpPr>
            <a:spLocks noGrp="1"/>
          </p:cNvSpPr>
          <p:nvPr>
            <p:ph type="title"/>
          </p:nvPr>
        </p:nvSpPr>
        <p:spPr>
          <a:xfrm>
            <a:off x="432000" y="97175"/>
            <a:ext cx="9216000" cy="594000"/>
          </a:xfrm>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1999" y="1035170"/>
            <a:ext cx="9449937" cy="5272029"/>
          </a:xfrm>
        </p:spPr>
        <p:txBody>
          <a:bodyPr/>
          <a:lstStyle/>
          <a:p>
            <a:pPr marL="285750" indent="-285750">
              <a:buFontTx/>
              <a:buChar char="-"/>
            </a:pPr>
            <a:r>
              <a:rPr lang="en-US" dirty="0" smtClean="0"/>
              <a:t>Set the MCU pins in STM32CubeMX as described.</a:t>
            </a:r>
            <a:endParaRPr lang="bg-BG" dirty="0" smtClean="0"/>
          </a:p>
          <a:p>
            <a:pPr marL="627750" lvl="1" indent="-285750">
              <a:buFontTx/>
              <a:buChar char="-"/>
            </a:pPr>
            <a:endParaRPr lang="en-US" sz="1800" dirty="0" smtClean="0"/>
          </a:p>
          <a:p>
            <a:pPr marL="627750" lvl="1" indent="-285750">
              <a:buFontTx/>
              <a:buChar char="-"/>
            </a:pPr>
            <a:r>
              <a:rPr lang="en-US" sz="1800" dirty="0" smtClean="0"/>
              <a:t>Two </a:t>
            </a:r>
            <a:r>
              <a:rPr lang="en-US" sz="1800" dirty="0" smtClean="0">
                <a:solidFill>
                  <a:srgbClr val="007DC8"/>
                </a:solidFill>
              </a:rPr>
              <a:t>PWM output </a:t>
            </a:r>
            <a:r>
              <a:rPr lang="en-US" sz="1800" dirty="0" smtClean="0"/>
              <a:t>pins</a:t>
            </a:r>
          </a:p>
          <a:p>
            <a:pPr marL="1027350" lvl="2" indent="-285750">
              <a:buFontTx/>
              <a:buChar char="-"/>
            </a:pPr>
            <a:r>
              <a:rPr lang="en-US" sz="1800" b="1" dirty="0" smtClean="0"/>
              <a:t>PC8</a:t>
            </a:r>
            <a:r>
              <a:rPr lang="en-US" sz="1800" dirty="0" smtClean="0"/>
              <a:t> as TIM3_CH3 for PWMA of Motor driver</a:t>
            </a:r>
            <a:endParaRPr lang="en-US" sz="1800" dirty="0"/>
          </a:p>
          <a:p>
            <a:pPr marL="1027350" lvl="2" indent="-285750">
              <a:buFontTx/>
              <a:buChar char="-"/>
            </a:pPr>
            <a:r>
              <a:rPr lang="en-US" sz="1800" b="1" dirty="0" smtClean="0"/>
              <a:t>PC9</a:t>
            </a:r>
            <a:r>
              <a:rPr lang="en-US" sz="1800" dirty="0" smtClean="0"/>
              <a:t> as TIM3_CH4 for PWMB</a:t>
            </a:r>
            <a:r>
              <a:rPr lang="en-US" sz="1800" dirty="0"/>
              <a:t> </a:t>
            </a:r>
            <a:r>
              <a:rPr lang="en-US" sz="1800" dirty="0" smtClean="0"/>
              <a:t>of Motor driver</a:t>
            </a:r>
            <a:endParaRPr lang="en-US" sz="1800" dirty="0"/>
          </a:p>
          <a:p>
            <a:pPr marL="627750" lvl="1" indent="-285750">
              <a:buFontTx/>
              <a:buChar char="-"/>
            </a:pPr>
            <a:endParaRPr lang="en-US" sz="1800" dirty="0" smtClean="0"/>
          </a:p>
          <a:p>
            <a:pPr marL="627750" lvl="1" indent="-285750">
              <a:buFontTx/>
              <a:buChar char="-"/>
            </a:pPr>
            <a:r>
              <a:rPr lang="en-US" sz="1800" dirty="0" smtClean="0"/>
              <a:t>Two </a:t>
            </a:r>
            <a:r>
              <a:rPr lang="en-US" sz="1800" dirty="0" smtClean="0">
                <a:solidFill>
                  <a:srgbClr val="0070C0"/>
                </a:solidFill>
              </a:rPr>
              <a:t>Analog input </a:t>
            </a:r>
            <a:r>
              <a:rPr lang="en-US" sz="1800" dirty="0" smtClean="0"/>
              <a:t>pins for POT_X and POT_Y</a:t>
            </a:r>
          </a:p>
          <a:p>
            <a:pPr marL="1027350" lvl="2" indent="-285750">
              <a:buFontTx/>
              <a:buChar char="-"/>
            </a:pPr>
            <a:r>
              <a:rPr lang="en-US" sz="1800" b="1" dirty="0" smtClean="0"/>
              <a:t>PC0</a:t>
            </a:r>
            <a:r>
              <a:rPr lang="en-US" sz="1800" dirty="0" smtClean="0"/>
              <a:t> (ADC2_IN6) for POT_X of Mirror</a:t>
            </a:r>
          </a:p>
          <a:p>
            <a:pPr marL="1027350" lvl="2" indent="-285750">
              <a:buFontTx/>
              <a:buChar char="-"/>
            </a:pPr>
            <a:r>
              <a:rPr lang="en-US" sz="1800" b="1" dirty="0" smtClean="0"/>
              <a:t>PC3</a:t>
            </a:r>
            <a:r>
              <a:rPr lang="en-US" sz="1800" dirty="0" smtClean="0"/>
              <a:t> (ADC2_IN9) for POT_Y of Mirror</a:t>
            </a:r>
          </a:p>
          <a:p>
            <a:pPr marL="1027350" lvl="2" indent="-285750">
              <a:buFontTx/>
              <a:buChar char="-"/>
            </a:pPr>
            <a:endParaRPr lang="en-US" sz="1400" dirty="0"/>
          </a:p>
          <a:p>
            <a:pPr marL="627750" lvl="1" indent="-285750">
              <a:buFontTx/>
              <a:buChar char="-"/>
            </a:pPr>
            <a:r>
              <a:rPr lang="en-US" sz="1800" dirty="0"/>
              <a:t>Two </a:t>
            </a:r>
            <a:r>
              <a:rPr lang="en-US" sz="1800" dirty="0" smtClean="0">
                <a:solidFill>
                  <a:srgbClr val="0070C0"/>
                </a:solidFill>
              </a:rPr>
              <a:t>UART </a:t>
            </a:r>
            <a:r>
              <a:rPr lang="en-US" sz="1800" dirty="0" smtClean="0"/>
              <a:t>pins</a:t>
            </a:r>
            <a:endParaRPr lang="en-US" sz="1800" dirty="0"/>
          </a:p>
          <a:p>
            <a:pPr marL="1027350" lvl="2" indent="-285750">
              <a:buFontTx/>
              <a:buChar char="-"/>
            </a:pPr>
            <a:r>
              <a:rPr lang="en-US" sz="1800" b="1" dirty="0" smtClean="0"/>
              <a:t>PA2</a:t>
            </a:r>
            <a:r>
              <a:rPr lang="en-US" sz="1800" dirty="0" smtClean="0"/>
              <a:t> (USART_TX) </a:t>
            </a:r>
          </a:p>
          <a:p>
            <a:pPr marL="1027350" lvl="2" indent="-285750">
              <a:buFontTx/>
              <a:buChar char="-"/>
            </a:pPr>
            <a:r>
              <a:rPr lang="en-US" sz="1800" b="1" dirty="0" smtClean="0"/>
              <a:t>PC3</a:t>
            </a:r>
            <a:r>
              <a:rPr lang="en-US" sz="1800" dirty="0" smtClean="0"/>
              <a:t> (USART_RX)</a:t>
            </a:r>
            <a:endParaRPr lang="en-US" sz="1800" dirty="0"/>
          </a:p>
          <a:p>
            <a:pPr marL="1027350" lvl="2" indent="-285750">
              <a:buFontTx/>
              <a:buChar char="-"/>
            </a:pPr>
            <a:endParaRPr lang="en-US" sz="1400" dirty="0"/>
          </a:p>
        </p:txBody>
      </p:sp>
    </p:spTree>
    <p:extLst>
      <p:ext uri="{BB962C8B-B14F-4D97-AF65-F5344CB8AC3E}">
        <p14:creationId xmlns:p14="http://schemas.microsoft.com/office/powerpoint/2010/main" val="336745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Set </a:t>
            </a:r>
            <a:r>
              <a:rPr lang="en-US" dirty="0" smtClean="0">
                <a:solidFill>
                  <a:srgbClr val="0070C0"/>
                </a:solidFill>
              </a:rPr>
              <a:t>GPIO Mode and Configuration </a:t>
            </a:r>
            <a:r>
              <a:rPr lang="en-US" dirty="0" smtClean="0"/>
              <a:t>as below:</a:t>
            </a:r>
            <a:endParaRPr lang="bg-BG" dirty="0"/>
          </a:p>
        </p:txBody>
      </p:sp>
      <p:pic>
        <p:nvPicPr>
          <p:cNvPr id="5" name="Picture 4"/>
          <p:cNvPicPr>
            <a:picLocks noChangeAspect="1"/>
          </p:cNvPicPr>
          <p:nvPr/>
        </p:nvPicPr>
        <p:blipFill>
          <a:blip r:embed="rId3"/>
          <a:stretch>
            <a:fillRect/>
          </a:stretch>
        </p:blipFill>
        <p:spPr>
          <a:xfrm>
            <a:off x="1736203" y="1519492"/>
            <a:ext cx="9396414" cy="4915689"/>
          </a:xfrm>
          <a:prstGeom prst="rect">
            <a:avLst/>
          </a:prstGeom>
        </p:spPr>
      </p:pic>
    </p:spTree>
    <p:extLst>
      <p:ext uri="{BB962C8B-B14F-4D97-AF65-F5344CB8AC3E}">
        <p14:creationId xmlns:p14="http://schemas.microsoft.com/office/powerpoint/2010/main" val="765687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bg-BG"/>
          </a:p>
        </p:txBody>
      </p:sp>
      <p:sp>
        <p:nvSpPr>
          <p:cNvPr id="3" name="Content Placeholder 2"/>
          <p:cNvSpPr>
            <a:spLocks noGrp="1"/>
          </p:cNvSpPr>
          <p:nvPr>
            <p:ph sz="quarter" idx="10"/>
          </p:nvPr>
        </p:nvSpPr>
        <p:spPr>
          <a:xfrm>
            <a:off x="432001" y="835199"/>
            <a:ext cx="11081126" cy="5472000"/>
          </a:xfrm>
        </p:spPr>
        <p:txBody>
          <a:bodyPr/>
          <a:lstStyle/>
          <a:p>
            <a:r>
              <a:rPr lang="en-US" sz="2000" b="0" dirty="0" smtClean="0"/>
              <a:t>We have two motor: motor x</a:t>
            </a:r>
            <a:r>
              <a:rPr lang="en-US" sz="2000" b="0" smtClean="0"/>
              <a:t>, motor y</a:t>
            </a:r>
            <a:endParaRPr lang="en-US" b="0" dirty="0" smtClean="0"/>
          </a:p>
          <a:p>
            <a:endParaRPr lang="en-US" dirty="0" smtClean="0"/>
          </a:p>
          <a:p>
            <a:r>
              <a:rPr lang="en-US" dirty="0"/>
              <a:t>	</a:t>
            </a:r>
            <a:r>
              <a:rPr lang="en-US" dirty="0" smtClean="0"/>
              <a:t>	</a:t>
            </a:r>
          </a:p>
          <a:p>
            <a:endParaRPr lang="bg-BG" dirty="0"/>
          </a:p>
        </p:txBody>
      </p:sp>
    </p:spTree>
    <p:extLst>
      <p:ext uri="{BB962C8B-B14F-4D97-AF65-F5344CB8AC3E}">
        <p14:creationId xmlns:p14="http://schemas.microsoft.com/office/powerpoint/2010/main" val="6285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Example: INA1 setting</a:t>
            </a:r>
            <a:endParaRPr lang="bg-BG" dirty="0"/>
          </a:p>
        </p:txBody>
      </p:sp>
      <p:pic>
        <p:nvPicPr>
          <p:cNvPr id="5" name="Picture 4"/>
          <p:cNvPicPr>
            <a:picLocks noChangeAspect="1"/>
          </p:cNvPicPr>
          <p:nvPr/>
        </p:nvPicPr>
        <p:blipFill>
          <a:blip r:embed="rId3"/>
          <a:stretch>
            <a:fillRect/>
          </a:stretch>
        </p:blipFill>
        <p:spPr>
          <a:xfrm>
            <a:off x="3615474" y="882394"/>
            <a:ext cx="4605961" cy="5518663"/>
          </a:xfrm>
          <a:prstGeom prst="rect">
            <a:avLst/>
          </a:prstGeom>
        </p:spPr>
      </p:pic>
    </p:spTree>
    <p:extLst>
      <p:ext uri="{BB962C8B-B14F-4D97-AF65-F5344CB8AC3E}">
        <p14:creationId xmlns:p14="http://schemas.microsoft.com/office/powerpoint/2010/main" val="1171462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Example: LO1 setting</a:t>
            </a:r>
            <a:endParaRPr lang="bg-BG" dirty="0"/>
          </a:p>
        </p:txBody>
      </p:sp>
      <p:pic>
        <p:nvPicPr>
          <p:cNvPr id="4" name="Picture 3"/>
          <p:cNvPicPr>
            <a:picLocks noChangeAspect="1"/>
          </p:cNvPicPr>
          <p:nvPr/>
        </p:nvPicPr>
        <p:blipFill>
          <a:blip r:embed="rId3"/>
          <a:stretch>
            <a:fillRect/>
          </a:stretch>
        </p:blipFill>
        <p:spPr>
          <a:xfrm>
            <a:off x="3607854" y="920617"/>
            <a:ext cx="4906008" cy="5514564"/>
          </a:xfrm>
          <a:prstGeom prst="rect">
            <a:avLst/>
          </a:prstGeom>
        </p:spPr>
      </p:pic>
    </p:spTree>
    <p:extLst>
      <p:ext uri="{BB962C8B-B14F-4D97-AF65-F5344CB8AC3E}">
        <p14:creationId xmlns:p14="http://schemas.microsoft.com/office/powerpoint/2010/main" val="1548625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Example: BUTTON setting</a:t>
            </a:r>
            <a:endParaRPr lang="bg-BG" dirty="0"/>
          </a:p>
        </p:txBody>
      </p:sp>
      <p:pic>
        <p:nvPicPr>
          <p:cNvPr id="5" name="Picture 4"/>
          <p:cNvPicPr>
            <a:picLocks noChangeAspect="1"/>
          </p:cNvPicPr>
          <p:nvPr/>
        </p:nvPicPr>
        <p:blipFill>
          <a:blip r:embed="rId3"/>
          <a:stretch>
            <a:fillRect/>
          </a:stretch>
        </p:blipFill>
        <p:spPr>
          <a:xfrm>
            <a:off x="3624183" y="910202"/>
            <a:ext cx="4976291" cy="5524979"/>
          </a:xfrm>
          <a:prstGeom prst="rect">
            <a:avLst/>
          </a:prstGeom>
        </p:spPr>
      </p:pic>
    </p:spTree>
    <p:extLst>
      <p:ext uri="{BB962C8B-B14F-4D97-AF65-F5344CB8AC3E}">
        <p14:creationId xmlns:p14="http://schemas.microsoft.com/office/powerpoint/2010/main" val="4234114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Example: LED setting</a:t>
            </a:r>
            <a:endParaRPr lang="bg-BG" dirty="0"/>
          </a:p>
        </p:txBody>
      </p:sp>
      <p:pic>
        <p:nvPicPr>
          <p:cNvPr id="4" name="Picture 3"/>
          <p:cNvPicPr>
            <a:picLocks noChangeAspect="1"/>
          </p:cNvPicPr>
          <p:nvPr/>
        </p:nvPicPr>
        <p:blipFill>
          <a:blip r:embed="rId3"/>
          <a:stretch>
            <a:fillRect/>
          </a:stretch>
        </p:blipFill>
        <p:spPr>
          <a:xfrm>
            <a:off x="3560582" y="835199"/>
            <a:ext cx="4687787" cy="5579679"/>
          </a:xfrm>
          <a:prstGeom prst="rect">
            <a:avLst/>
          </a:prstGeom>
        </p:spPr>
      </p:pic>
    </p:spTree>
    <p:extLst>
      <p:ext uri="{BB962C8B-B14F-4D97-AF65-F5344CB8AC3E}">
        <p14:creationId xmlns:p14="http://schemas.microsoft.com/office/powerpoint/2010/main" val="27283366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pic>
        <p:nvPicPr>
          <p:cNvPr id="5" name="Content Placeholder 4"/>
          <p:cNvPicPr>
            <a:picLocks noGrp="1" noChangeAspect="1"/>
          </p:cNvPicPr>
          <p:nvPr>
            <p:ph sz="quarter" idx="10"/>
          </p:nvPr>
        </p:nvPicPr>
        <p:blipFill>
          <a:blip r:embed="rId3"/>
          <a:stretch>
            <a:fillRect/>
          </a:stretch>
        </p:blipFill>
        <p:spPr>
          <a:xfrm>
            <a:off x="1336040" y="887595"/>
            <a:ext cx="9167270" cy="5279064"/>
          </a:xfrm>
          <a:prstGeom prst="rect">
            <a:avLst/>
          </a:prstGeom>
        </p:spPr>
      </p:pic>
      <p:sp>
        <p:nvSpPr>
          <p:cNvPr id="6" name="Oval 5"/>
          <p:cNvSpPr/>
          <p:nvPr/>
        </p:nvSpPr>
        <p:spPr>
          <a:xfrm>
            <a:off x="6725920" y="2989287"/>
            <a:ext cx="863600" cy="43463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b="0" dirty="0" smtClean="0">
                <a:solidFill>
                  <a:schemeClr val="tx1"/>
                </a:solidFill>
              </a:rPr>
              <a:t>                        </a:t>
            </a:r>
            <a:endParaRPr lang="bg-BG" sz="1600" b="0" dirty="0" err="1" smtClean="0">
              <a:solidFill>
                <a:schemeClr val="tx1"/>
              </a:solidFill>
            </a:endParaRPr>
          </a:p>
        </p:txBody>
      </p:sp>
      <p:sp>
        <p:nvSpPr>
          <p:cNvPr id="7" name="Rectangle 6"/>
          <p:cNvSpPr/>
          <p:nvPr/>
        </p:nvSpPr>
        <p:spPr>
          <a:xfrm>
            <a:off x="1336040" y="2788128"/>
            <a:ext cx="5375189" cy="338554"/>
          </a:xfrm>
          <a:prstGeom prst="rect">
            <a:avLst/>
          </a:prstGeom>
        </p:spPr>
        <p:txBody>
          <a:bodyPr wrap="none">
            <a:spAutoFit/>
          </a:bodyPr>
          <a:lstStyle/>
          <a:p>
            <a:r>
              <a:rPr lang="en-US" sz="1600" b="1" dirty="0">
                <a:solidFill>
                  <a:schemeClr val="tx2"/>
                </a:solidFill>
              </a:rPr>
              <a:t>Fill with 170 and it will find the solution automatically</a:t>
            </a:r>
            <a:endParaRPr lang="bg-BG" sz="1600" b="1" dirty="0">
              <a:solidFill>
                <a:schemeClr val="tx2"/>
              </a:solidFill>
            </a:endParaRPr>
          </a:p>
        </p:txBody>
      </p:sp>
    </p:spTree>
    <p:extLst>
      <p:ext uri="{BB962C8B-B14F-4D97-AF65-F5344CB8AC3E}">
        <p14:creationId xmlns:p14="http://schemas.microsoft.com/office/powerpoint/2010/main" val="877473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Check or set </a:t>
            </a:r>
            <a:r>
              <a:rPr lang="en-US" dirty="0" smtClean="0">
                <a:solidFill>
                  <a:srgbClr val="0070C0"/>
                </a:solidFill>
              </a:rPr>
              <a:t>NVIC Mode and Configuration </a:t>
            </a:r>
            <a:r>
              <a:rPr lang="en-US" dirty="0" smtClean="0"/>
              <a:t>(1):</a:t>
            </a:r>
            <a:endParaRPr lang="bg-BG" dirty="0"/>
          </a:p>
        </p:txBody>
      </p:sp>
      <p:pic>
        <p:nvPicPr>
          <p:cNvPr id="4" name="Picture 3"/>
          <p:cNvPicPr>
            <a:picLocks noChangeAspect="1"/>
          </p:cNvPicPr>
          <p:nvPr/>
        </p:nvPicPr>
        <p:blipFill>
          <a:blip r:embed="rId3"/>
          <a:stretch>
            <a:fillRect/>
          </a:stretch>
        </p:blipFill>
        <p:spPr>
          <a:xfrm>
            <a:off x="2072473" y="1512915"/>
            <a:ext cx="7867026" cy="4922266"/>
          </a:xfrm>
          <a:prstGeom prst="rect">
            <a:avLst/>
          </a:prstGeom>
        </p:spPr>
      </p:pic>
    </p:spTree>
    <p:extLst>
      <p:ext uri="{BB962C8B-B14F-4D97-AF65-F5344CB8AC3E}">
        <p14:creationId xmlns:p14="http://schemas.microsoft.com/office/powerpoint/2010/main" val="2818452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Check or set </a:t>
            </a:r>
            <a:r>
              <a:rPr lang="en-US" dirty="0" smtClean="0">
                <a:solidFill>
                  <a:srgbClr val="0070C0"/>
                </a:solidFill>
              </a:rPr>
              <a:t>NVIC Mode and Configuration </a:t>
            </a:r>
            <a:r>
              <a:rPr lang="en-US" dirty="0" smtClean="0"/>
              <a:t>(2):</a:t>
            </a:r>
            <a:endParaRPr lang="bg-BG" dirty="0"/>
          </a:p>
        </p:txBody>
      </p:sp>
      <p:pic>
        <p:nvPicPr>
          <p:cNvPr id="5" name="Picture 4"/>
          <p:cNvPicPr>
            <a:picLocks noChangeAspect="1"/>
          </p:cNvPicPr>
          <p:nvPr/>
        </p:nvPicPr>
        <p:blipFill>
          <a:blip r:embed="rId3"/>
          <a:stretch>
            <a:fillRect/>
          </a:stretch>
        </p:blipFill>
        <p:spPr>
          <a:xfrm>
            <a:off x="1840702" y="1844044"/>
            <a:ext cx="7807298" cy="3426225"/>
          </a:xfrm>
          <a:prstGeom prst="rect">
            <a:avLst/>
          </a:prstGeom>
        </p:spPr>
      </p:pic>
    </p:spTree>
    <p:extLst>
      <p:ext uri="{BB962C8B-B14F-4D97-AF65-F5344CB8AC3E}">
        <p14:creationId xmlns:p14="http://schemas.microsoft.com/office/powerpoint/2010/main" val="745168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Set </a:t>
            </a:r>
            <a:r>
              <a:rPr lang="en-US" dirty="0" smtClean="0">
                <a:solidFill>
                  <a:srgbClr val="0070C0"/>
                </a:solidFill>
              </a:rPr>
              <a:t>SYS Mode and Configuration </a:t>
            </a:r>
            <a:r>
              <a:rPr lang="en-US" dirty="0" smtClean="0"/>
              <a:t>as below:</a:t>
            </a:r>
            <a:endParaRPr lang="bg-BG" dirty="0"/>
          </a:p>
        </p:txBody>
      </p:sp>
      <p:pic>
        <p:nvPicPr>
          <p:cNvPr id="6" name="Picture 5"/>
          <p:cNvPicPr>
            <a:picLocks noChangeAspect="1"/>
          </p:cNvPicPr>
          <p:nvPr/>
        </p:nvPicPr>
        <p:blipFill>
          <a:blip r:embed="rId3"/>
          <a:stretch>
            <a:fillRect/>
          </a:stretch>
        </p:blipFill>
        <p:spPr>
          <a:xfrm>
            <a:off x="2386896" y="1689383"/>
            <a:ext cx="7646788" cy="3219326"/>
          </a:xfrm>
          <a:prstGeom prst="rect">
            <a:avLst/>
          </a:prstGeom>
        </p:spPr>
      </p:pic>
      <p:sp>
        <p:nvSpPr>
          <p:cNvPr id="5" name="Rectangle 4"/>
          <p:cNvSpPr/>
          <p:nvPr/>
        </p:nvSpPr>
        <p:spPr>
          <a:xfrm>
            <a:off x="3085357" y="5147340"/>
            <a:ext cx="6096000" cy="615553"/>
          </a:xfrm>
          <a:prstGeom prst="rect">
            <a:avLst/>
          </a:prstGeom>
        </p:spPr>
        <p:txBody>
          <a:bodyPr>
            <a:spAutoFit/>
          </a:bodyPr>
          <a:lstStyle/>
          <a:p>
            <a:pPr algn="ctr"/>
            <a:r>
              <a:rPr lang="en-US" sz="1600" b="1" dirty="0">
                <a:solidFill>
                  <a:schemeClr val="tx2"/>
                </a:solidFill>
              </a:rPr>
              <a:t>Select </a:t>
            </a:r>
            <a:r>
              <a:rPr lang="en-US" b="1" dirty="0" err="1">
                <a:solidFill>
                  <a:srgbClr val="009B9B"/>
                </a:solidFill>
              </a:rPr>
              <a:t>Timebase</a:t>
            </a:r>
            <a:r>
              <a:rPr lang="en-US" b="1" dirty="0">
                <a:solidFill>
                  <a:srgbClr val="009B9B"/>
                </a:solidFill>
              </a:rPr>
              <a:t> Source </a:t>
            </a:r>
            <a:r>
              <a:rPr lang="en-US" sz="1600" b="1" dirty="0">
                <a:solidFill>
                  <a:schemeClr val="tx2"/>
                </a:solidFill>
              </a:rPr>
              <a:t>other than </a:t>
            </a:r>
            <a:r>
              <a:rPr lang="en-US" b="1" dirty="0" err="1">
                <a:solidFill>
                  <a:srgbClr val="009B9B"/>
                </a:solidFill>
              </a:rPr>
              <a:t>SysTick</a:t>
            </a:r>
            <a:r>
              <a:rPr lang="en-US" dirty="0">
                <a:solidFill>
                  <a:srgbClr val="009B9B"/>
                </a:solidFill>
              </a:rPr>
              <a:t> </a:t>
            </a:r>
          </a:p>
          <a:p>
            <a:pPr algn="ctr"/>
            <a:r>
              <a:rPr lang="en-US" sz="1600" b="1" dirty="0">
                <a:solidFill>
                  <a:schemeClr val="tx2"/>
                </a:solidFill>
              </a:rPr>
              <a:t>for </a:t>
            </a:r>
            <a:r>
              <a:rPr lang="en-US" sz="1600" b="1" dirty="0" err="1">
                <a:solidFill>
                  <a:schemeClr val="tx2"/>
                </a:solidFill>
              </a:rPr>
              <a:t>FreeRTOS</a:t>
            </a:r>
            <a:r>
              <a:rPr lang="en-US" sz="1600" b="1" dirty="0">
                <a:solidFill>
                  <a:schemeClr val="tx2"/>
                </a:solidFill>
              </a:rPr>
              <a:t> based code</a:t>
            </a:r>
            <a:endParaRPr lang="bg-BG" sz="1600" b="1" dirty="0">
              <a:solidFill>
                <a:schemeClr val="tx2"/>
              </a:solidFill>
            </a:endParaRPr>
          </a:p>
        </p:txBody>
      </p:sp>
      <p:sp>
        <p:nvSpPr>
          <p:cNvPr id="8" name="Rectangle 7"/>
          <p:cNvSpPr/>
          <p:nvPr/>
        </p:nvSpPr>
        <p:spPr>
          <a:xfrm>
            <a:off x="5121643" y="3879952"/>
            <a:ext cx="3664529" cy="1799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Tree>
    <p:extLst>
      <p:ext uri="{BB962C8B-B14F-4D97-AF65-F5344CB8AC3E}">
        <p14:creationId xmlns:p14="http://schemas.microsoft.com/office/powerpoint/2010/main" val="3035382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Set </a:t>
            </a:r>
            <a:r>
              <a:rPr lang="en-US" dirty="0" smtClean="0">
                <a:solidFill>
                  <a:srgbClr val="0070C0"/>
                </a:solidFill>
              </a:rPr>
              <a:t>FREERTOS Mode and Configuration </a:t>
            </a:r>
            <a:r>
              <a:rPr lang="en-US" dirty="0" smtClean="0"/>
              <a:t>as below (1):</a:t>
            </a:r>
            <a:endParaRPr lang="bg-BG" dirty="0"/>
          </a:p>
        </p:txBody>
      </p:sp>
      <p:pic>
        <p:nvPicPr>
          <p:cNvPr id="7" name="Picture 6"/>
          <p:cNvPicPr>
            <a:picLocks noChangeAspect="1"/>
          </p:cNvPicPr>
          <p:nvPr/>
        </p:nvPicPr>
        <p:blipFill>
          <a:blip r:embed="rId3"/>
          <a:stretch>
            <a:fillRect/>
          </a:stretch>
        </p:blipFill>
        <p:spPr>
          <a:xfrm>
            <a:off x="251822" y="1517504"/>
            <a:ext cx="5652654" cy="4512396"/>
          </a:xfrm>
          <a:prstGeom prst="rect">
            <a:avLst/>
          </a:prstGeom>
        </p:spPr>
      </p:pic>
      <p:sp>
        <p:nvSpPr>
          <p:cNvPr id="8" name="Rectangle 7"/>
          <p:cNvSpPr/>
          <p:nvPr/>
        </p:nvSpPr>
        <p:spPr>
          <a:xfrm>
            <a:off x="2281512" y="2166118"/>
            <a:ext cx="1593273" cy="18703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11" name="Rectangle 10"/>
          <p:cNvSpPr/>
          <p:nvPr/>
        </p:nvSpPr>
        <p:spPr>
          <a:xfrm>
            <a:off x="2437814" y="4465971"/>
            <a:ext cx="2022765" cy="19377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pic>
        <p:nvPicPr>
          <p:cNvPr id="12" name="Picture 11"/>
          <p:cNvPicPr>
            <a:picLocks noChangeAspect="1"/>
          </p:cNvPicPr>
          <p:nvPr/>
        </p:nvPicPr>
        <p:blipFill>
          <a:blip r:embed="rId4"/>
          <a:stretch>
            <a:fillRect/>
          </a:stretch>
        </p:blipFill>
        <p:spPr>
          <a:xfrm>
            <a:off x="6060777" y="1517504"/>
            <a:ext cx="5504426" cy="2969830"/>
          </a:xfrm>
          <a:prstGeom prst="rect">
            <a:avLst/>
          </a:prstGeom>
        </p:spPr>
      </p:pic>
      <p:sp>
        <p:nvSpPr>
          <p:cNvPr id="13" name="Rectangle 12"/>
          <p:cNvSpPr/>
          <p:nvPr/>
        </p:nvSpPr>
        <p:spPr>
          <a:xfrm>
            <a:off x="8028125" y="3567173"/>
            <a:ext cx="2722418" cy="20652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Tree>
    <p:extLst>
      <p:ext uri="{BB962C8B-B14F-4D97-AF65-F5344CB8AC3E}">
        <p14:creationId xmlns:p14="http://schemas.microsoft.com/office/powerpoint/2010/main" val="5735264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Set </a:t>
            </a:r>
            <a:r>
              <a:rPr lang="en-US" dirty="0" smtClean="0">
                <a:solidFill>
                  <a:srgbClr val="0070C0"/>
                </a:solidFill>
              </a:rPr>
              <a:t>FREERTOS Mode and Configuration </a:t>
            </a:r>
            <a:r>
              <a:rPr lang="en-US" dirty="0" smtClean="0"/>
              <a:t>as below (2):</a:t>
            </a:r>
            <a:endParaRPr lang="bg-BG" dirty="0"/>
          </a:p>
        </p:txBody>
      </p:sp>
      <p:pic>
        <p:nvPicPr>
          <p:cNvPr id="6" name="Picture 5"/>
          <p:cNvPicPr>
            <a:picLocks noChangeAspect="1"/>
          </p:cNvPicPr>
          <p:nvPr/>
        </p:nvPicPr>
        <p:blipFill>
          <a:blip r:embed="rId3"/>
          <a:stretch>
            <a:fillRect/>
          </a:stretch>
        </p:blipFill>
        <p:spPr>
          <a:xfrm>
            <a:off x="718058" y="1637955"/>
            <a:ext cx="7303724" cy="4513463"/>
          </a:xfrm>
          <a:prstGeom prst="rect">
            <a:avLst/>
          </a:prstGeom>
        </p:spPr>
      </p:pic>
      <p:pic>
        <p:nvPicPr>
          <p:cNvPr id="9" name="Picture 8"/>
          <p:cNvPicPr>
            <a:picLocks noChangeAspect="1"/>
          </p:cNvPicPr>
          <p:nvPr/>
        </p:nvPicPr>
        <p:blipFill>
          <a:blip r:embed="rId4"/>
          <a:stretch>
            <a:fillRect/>
          </a:stretch>
        </p:blipFill>
        <p:spPr>
          <a:xfrm>
            <a:off x="8391485" y="1738745"/>
            <a:ext cx="2011587" cy="1579687"/>
          </a:xfrm>
          <a:prstGeom prst="rect">
            <a:avLst/>
          </a:prstGeom>
        </p:spPr>
      </p:pic>
      <p:pic>
        <p:nvPicPr>
          <p:cNvPr id="10" name="Picture 9"/>
          <p:cNvPicPr>
            <a:picLocks noChangeAspect="1"/>
          </p:cNvPicPr>
          <p:nvPr/>
        </p:nvPicPr>
        <p:blipFill>
          <a:blip r:embed="rId5"/>
          <a:stretch>
            <a:fillRect/>
          </a:stretch>
        </p:blipFill>
        <p:spPr>
          <a:xfrm>
            <a:off x="8391485" y="3571199"/>
            <a:ext cx="2152071" cy="1675227"/>
          </a:xfrm>
          <a:prstGeom prst="rect">
            <a:avLst/>
          </a:prstGeom>
        </p:spPr>
      </p:pic>
    </p:spTree>
    <p:extLst>
      <p:ext uri="{BB962C8B-B14F-4D97-AF65-F5344CB8AC3E}">
        <p14:creationId xmlns:p14="http://schemas.microsoft.com/office/powerpoint/2010/main" val="3213657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bg-BG"/>
          </a:p>
        </p:txBody>
      </p:sp>
      <p:sp>
        <p:nvSpPr>
          <p:cNvPr id="3" name="Content Placeholder 2"/>
          <p:cNvSpPr>
            <a:spLocks noGrp="1"/>
          </p:cNvSpPr>
          <p:nvPr>
            <p:ph sz="quarter" idx="10"/>
          </p:nvPr>
        </p:nvSpPr>
        <p:spPr>
          <a:xfrm>
            <a:off x="432001" y="835199"/>
            <a:ext cx="11081126" cy="5472000"/>
          </a:xfrm>
        </p:spPr>
        <p:txBody>
          <a:bodyPr/>
          <a:lstStyle/>
          <a:p>
            <a:r>
              <a:rPr lang="en-US" sz="2000" u="sng" dirty="0" smtClean="0"/>
              <a:t>Lab3 content</a:t>
            </a:r>
          </a:p>
          <a:p>
            <a:endParaRPr lang="en-US" dirty="0" smtClean="0"/>
          </a:p>
          <a:p>
            <a:r>
              <a:rPr lang="en-US" dirty="0" smtClean="0"/>
              <a:t>Lab3a: Setting up hardware</a:t>
            </a:r>
          </a:p>
          <a:p>
            <a:r>
              <a:rPr lang="en-US" dirty="0"/>
              <a:t>	</a:t>
            </a:r>
            <a:r>
              <a:rPr lang="en-US" dirty="0" smtClean="0"/>
              <a:t>- Connection of Motor driver board, NUCLEO board, and Mirror’s motors</a:t>
            </a:r>
          </a:p>
          <a:p>
            <a:r>
              <a:rPr lang="en-US" dirty="0" smtClean="0"/>
              <a:t>	</a:t>
            </a:r>
          </a:p>
          <a:p>
            <a:endParaRPr lang="en-US" dirty="0" smtClean="0"/>
          </a:p>
          <a:p>
            <a:r>
              <a:rPr lang="en-US" dirty="0" smtClean="0"/>
              <a:t>Lab3b: </a:t>
            </a:r>
          </a:p>
          <a:p>
            <a:r>
              <a:rPr lang="en-US" dirty="0"/>
              <a:t>	</a:t>
            </a:r>
            <a:r>
              <a:rPr lang="en-US" dirty="0" smtClean="0"/>
              <a:t>- Read motor position</a:t>
            </a:r>
          </a:p>
          <a:p>
            <a:r>
              <a:rPr lang="en-US" dirty="0" smtClean="0"/>
              <a:t>	- Control motor position</a:t>
            </a:r>
          </a:p>
          <a:p>
            <a:endParaRPr lang="en-US" dirty="0" smtClean="0"/>
          </a:p>
          <a:p>
            <a:r>
              <a:rPr lang="en-US" dirty="0"/>
              <a:t>	</a:t>
            </a:r>
            <a:r>
              <a:rPr lang="en-US" dirty="0" smtClean="0"/>
              <a:t>	</a:t>
            </a:r>
          </a:p>
          <a:p>
            <a:endParaRPr lang="bg-BG" dirty="0"/>
          </a:p>
        </p:txBody>
      </p:sp>
    </p:spTree>
    <p:extLst>
      <p:ext uri="{BB962C8B-B14F-4D97-AF65-F5344CB8AC3E}">
        <p14:creationId xmlns:p14="http://schemas.microsoft.com/office/powerpoint/2010/main" val="36273633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18" name="Content Placeholder 2"/>
          <p:cNvSpPr>
            <a:spLocks noGrp="1"/>
          </p:cNvSpPr>
          <p:nvPr>
            <p:ph sz="quarter" idx="10"/>
          </p:nvPr>
        </p:nvSpPr>
        <p:spPr>
          <a:xfrm>
            <a:off x="432001" y="835199"/>
            <a:ext cx="5472475" cy="5472000"/>
          </a:xfrm>
        </p:spPr>
        <p:txBody>
          <a:bodyPr/>
          <a:lstStyle/>
          <a:p>
            <a:r>
              <a:rPr lang="en-US" dirty="0"/>
              <a:t>Set </a:t>
            </a:r>
            <a:r>
              <a:rPr lang="en-US" dirty="0" smtClean="0">
                <a:solidFill>
                  <a:srgbClr val="0070C0"/>
                </a:solidFill>
              </a:rPr>
              <a:t>ADC2 Mode and Configuration </a:t>
            </a:r>
            <a:r>
              <a:rPr lang="en-US" dirty="0"/>
              <a:t>(1):</a:t>
            </a:r>
            <a:endParaRPr lang="bg-BG" dirty="0"/>
          </a:p>
          <a:p>
            <a:endParaRPr lang="bg-BG" dirty="0"/>
          </a:p>
        </p:txBody>
      </p:sp>
      <p:pic>
        <p:nvPicPr>
          <p:cNvPr id="19" name="Content Placeholder 5"/>
          <p:cNvPicPr>
            <a:picLocks noGrp="1" noChangeAspect="1"/>
          </p:cNvPicPr>
          <p:nvPr>
            <p:ph sz="quarter" idx="11"/>
          </p:nvPr>
        </p:nvPicPr>
        <p:blipFill>
          <a:blip r:embed="rId3"/>
          <a:stretch>
            <a:fillRect/>
          </a:stretch>
        </p:blipFill>
        <p:spPr>
          <a:xfrm>
            <a:off x="5558224" y="886351"/>
            <a:ext cx="6106726" cy="5420848"/>
          </a:xfrm>
          <a:prstGeom prst="rect">
            <a:avLst/>
          </a:prstGeom>
        </p:spPr>
      </p:pic>
      <p:pic>
        <p:nvPicPr>
          <p:cNvPr id="20" name="Picture 19"/>
          <p:cNvPicPr>
            <a:picLocks noChangeAspect="1"/>
          </p:cNvPicPr>
          <p:nvPr/>
        </p:nvPicPr>
        <p:blipFill>
          <a:blip r:embed="rId4"/>
          <a:stretch>
            <a:fillRect/>
          </a:stretch>
        </p:blipFill>
        <p:spPr>
          <a:xfrm>
            <a:off x="403514" y="1856509"/>
            <a:ext cx="4743921" cy="3165764"/>
          </a:xfrm>
          <a:prstGeom prst="rect">
            <a:avLst/>
          </a:prstGeom>
        </p:spPr>
      </p:pic>
      <p:sp>
        <p:nvSpPr>
          <p:cNvPr id="21" name="Rectangle 20"/>
          <p:cNvSpPr/>
          <p:nvPr/>
        </p:nvSpPr>
        <p:spPr>
          <a:xfrm>
            <a:off x="1683327" y="2999509"/>
            <a:ext cx="1593273" cy="18703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22" name="Rectangle 21"/>
          <p:cNvSpPr/>
          <p:nvPr/>
        </p:nvSpPr>
        <p:spPr>
          <a:xfrm>
            <a:off x="1683326" y="3477681"/>
            <a:ext cx="1593273" cy="18703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23" name="Rectangle 22"/>
          <p:cNvSpPr/>
          <p:nvPr/>
        </p:nvSpPr>
        <p:spPr>
          <a:xfrm>
            <a:off x="8054727" y="4475018"/>
            <a:ext cx="2135291" cy="16625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24" name="Rectangle 23"/>
          <p:cNvSpPr/>
          <p:nvPr/>
        </p:nvSpPr>
        <p:spPr>
          <a:xfrm>
            <a:off x="8054727" y="4835237"/>
            <a:ext cx="2696400" cy="101830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25" name="Rectangle 24"/>
          <p:cNvSpPr/>
          <p:nvPr/>
        </p:nvSpPr>
        <p:spPr>
          <a:xfrm>
            <a:off x="8054727" y="2794982"/>
            <a:ext cx="3299073" cy="14910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Tree>
    <p:extLst>
      <p:ext uri="{BB962C8B-B14F-4D97-AF65-F5344CB8AC3E}">
        <p14:creationId xmlns:p14="http://schemas.microsoft.com/office/powerpoint/2010/main" val="1321087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4" name="Content Placeholder 3"/>
          <p:cNvSpPr>
            <a:spLocks noGrp="1"/>
          </p:cNvSpPr>
          <p:nvPr>
            <p:ph sz="quarter" idx="10"/>
          </p:nvPr>
        </p:nvSpPr>
        <p:spPr/>
        <p:txBody>
          <a:bodyPr/>
          <a:lstStyle/>
          <a:p>
            <a:r>
              <a:rPr lang="en-US" dirty="0"/>
              <a:t>Set </a:t>
            </a:r>
            <a:r>
              <a:rPr lang="en-US" dirty="0">
                <a:solidFill>
                  <a:srgbClr val="0070C0"/>
                </a:solidFill>
              </a:rPr>
              <a:t>ADC2 Mode and Configuration </a:t>
            </a:r>
            <a:r>
              <a:rPr lang="en-US" dirty="0" smtClean="0"/>
              <a:t>(2):</a:t>
            </a:r>
            <a:endParaRPr lang="bg-BG" dirty="0"/>
          </a:p>
          <a:p>
            <a:endParaRPr lang="bg-BG" dirty="0"/>
          </a:p>
        </p:txBody>
      </p:sp>
      <p:pic>
        <p:nvPicPr>
          <p:cNvPr id="5" name="Picture 4"/>
          <p:cNvPicPr>
            <a:picLocks noChangeAspect="1"/>
          </p:cNvPicPr>
          <p:nvPr/>
        </p:nvPicPr>
        <p:blipFill>
          <a:blip r:embed="rId3"/>
          <a:stretch>
            <a:fillRect/>
          </a:stretch>
        </p:blipFill>
        <p:spPr>
          <a:xfrm>
            <a:off x="270958" y="1568606"/>
            <a:ext cx="5536583" cy="4861574"/>
          </a:xfrm>
          <a:prstGeom prst="rect">
            <a:avLst/>
          </a:prstGeom>
        </p:spPr>
      </p:pic>
      <p:pic>
        <p:nvPicPr>
          <p:cNvPr id="6" name="Picture 5"/>
          <p:cNvPicPr>
            <a:picLocks noChangeAspect="1"/>
          </p:cNvPicPr>
          <p:nvPr/>
        </p:nvPicPr>
        <p:blipFill>
          <a:blip r:embed="rId4"/>
          <a:stretch>
            <a:fillRect/>
          </a:stretch>
        </p:blipFill>
        <p:spPr>
          <a:xfrm>
            <a:off x="6065519" y="1583440"/>
            <a:ext cx="5646909" cy="4846740"/>
          </a:xfrm>
          <a:prstGeom prst="rect">
            <a:avLst/>
          </a:prstGeom>
        </p:spPr>
      </p:pic>
      <p:sp>
        <p:nvSpPr>
          <p:cNvPr id="15" name="Rectangle 14"/>
          <p:cNvSpPr/>
          <p:nvPr/>
        </p:nvSpPr>
        <p:spPr>
          <a:xfrm>
            <a:off x="2872046" y="6120162"/>
            <a:ext cx="1593273" cy="24852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16" name="Rectangle 15"/>
          <p:cNvSpPr/>
          <p:nvPr/>
        </p:nvSpPr>
        <p:spPr>
          <a:xfrm>
            <a:off x="8724206" y="6120162"/>
            <a:ext cx="1593273" cy="24852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Tree>
    <p:extLst>
      <p:ext uri="{BB962C8B-B14F-4D97-AF65-F5344CB8AC3E}">
        <p14:creationId xmlns:p14="http://schemas.microsoft.com/office/powerpoint/2010/main" val="35805911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18" name="Content Placeholder 2"/>
          <p:cNvSpPr>
            <a:spLocks noGrp="1"/>
          </p:cNvSpPr>
          <p:nvPr>
            <p:ph sz="quarter" idx="10"/>
          </p:nvPr>
        </p:nvSpPr>
        <p:spPr>
          <a:xfrm>
            <a:off x="432001" y="835199"/>
            <a:ext cx="5472475" cy="5472000"/>
          </a:xfrm>
        </p:spPr>
        <p:txBody>
          <a:bodyPr/>
          <a:lstStyle/>
          <a:p>
            <a:r>
              <a:rPr lang="en-US" dirty="0"/>
              <a:t>Set </a:t>
            </a:r>
            <a:r>
              <a:rPr lang="en-US" dirty="0" smtClean="0">
                <a:solidFill>
                  <a:srgbClr val="0070C0"/>
                </a:solidFill>
              </a:rPr>
              <a:t>TIM3 Mode and Configuration</a:t>
            </a:r>
            <a:r>
              <a:rPr lang="en-US" dirty="0" smtClean="0"/>
              <a:t>:</a:t>
            </a:r>
            <a:endParaRPr lang="bg-BG" dirty="0"/>
          </a:p>
          <a:p>
            <a:endParaRPr lang="bg-BG" dirty="0"/>
          </a:p>
        </p:txBody>
      </p:sp>
      <p:pic>
        <p:nvPicPr>
          <p:cNvPr id="5" name="Picture 4"/>
          <p:cNvPicPr>
            <a:picLocks noChangeAspect="1"/>
          </p:cNvPicPr>
          <p:nvPr/>
        </p:nvPicPr>
        <p:blipFill>
          <a:blip r:embed="rId3"/>
          <a:stretch>
            <a:fillRect/>
          </a:stretch>
        </p:blipFill>
        <p:spPr>
          <a:xfrm>
            <a:off x="5459503" y="849237"/>
            <a:ext cx="5235394" cy="5585944"/>
          </a:xfrm>
          <a:prstGeom prst="rect">
            <a:avLst/>
          </a:prstGeom>
        </p:spPr>
      </p:pic>
      <p:sp>
        <p:nvSpPr>
          <p:cNvPr id="27" name="Rectangle 26"/>
          <p:cNvSpPr/>
          <p:nvPr/>
        </p:nvSpPr>
        <p:spPr>
          <a:xfrm>
            <a:off x="8571806" y="2593761"/>
            <a:ext cx="1593273" cy="18703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28" name="Rectangle 27"/>
          <p:cNvSpPr/>
          <p:nvPr/>
        </p:nvSpPr>
        <p:spPr>
          <a:xfrm>
            <a:off x="8571806" y="3050961"/>
            <a:ext cx="1593273" cy="18703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pic>
        <p:nvPicPr>
          <p:cNvPr id="29" name="Picture 28"/>
          <p:cNvPicPr>
            <a:picLocks noChangeAspect="1"/>
          </p:cNvPicPr>
          <p:nvPr/>
        </p:nvPicPr>
        <p:blipFill>
          <a:blip r:embed="rId4"/>
          <a:stretch>
            <a:fillRect/>
          </a:stretch>
        </p:blipFill>
        <p:spPr>
          <a:xfrm>
            <a:off x="432000" y="1727036"/>
            <a:ext cx="4769920" cy="3360626"/>
          </a:xfrm>
          <a:prstGeom prst="rect">
            <a:avLst/>
          </a:prstGeom>
        </p:spPr>
      </p:pic>
      <p:sp>
        <p:nvSpPr>
          <p:cNvPr id="30" name="Rectangle 29"/>
          <p:cNvSpPr/>
          <p:nvPr/>
        </p:nvSpPr>
        <p:spPr>
          <a:xfrm>
            <a:off x="431999" y="3477680"/>
            <a:ext cx="4587041" cy="52535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Tree>
    <p:extLst>
      <p:ext uri="{BB962C8B-B14F-4D97-AF65-F5344CB8AC3E}">
        <p14:creationId xmlns:p14="http://schemas.microsoft.com/office/powerpoint/2010/main" val="26961920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18" name="Content Placeholder 2"/>
          <p:cNvSpPr>
            <a:spLocks noGrp="1"/>
          </p:cNvSpPr>
          <p:nvPr>
            <p:ph sz="quarter" idx="10"/>
          </p:nvPr>
        </p:nvSpPr>
        <p:spPr>
          <a:xfrm>
            <a:off x="432001" y="835199"/>
            <a:ext cx="5472475" cy="5472000"/>
          </a:xfrm>
        </p:spPr>
        <p:txBody>
          <a:bodyPr/>
          <a:lstStyle/>
          <a:p>
            <a:r>
              <a:rPr lang="en-US" dirty="0"/>
              <a:t>Set </a:t>
            </a:r>
            <a:r>
              <a:rPr lang="en-US" dirty="0" smtClean="0">
                <a:solidFill>
                  <a:srgbClr val="0070C0"/>
                </a:solidFill>
              </a:rPr>
              <a:t>USART2 Mode and Configuration </a:t>
            </a:r>
            <a:r>
              <a:rPr lang="en-US" dirty="0"/>
              <a:t>(1):</a:t>
            </a:r>
            <a:endParaRPr lang="bg-BG" dirty="0"/>
          </a:p>
          <a:p>
            <a:endParaRPr lang="bg-BG" dirty="0"/>
          </a:p>
        </p:txBody>
      </p:sp>
      <p:pic>
        <p:nvPicPr>
          <p:cNvPr id="9" name="Picture 8"/>
          <p:cNvPicPr>
            <a:picLocks noChangeAspect="1"/>
          </p:cNvPicPr>
          <p:nvPr/>
        </p:nvPicPr>
        <p:blipFill rotWithShape="1">
          <a:blip r:embed="rId3"/>
          <a:srcRect r="37347"/>
          <a:stretch/>
        </p:blipFill>
        <p:spPr>
          <a:xfrm>
            <a:off x="4497098" y="835199"/>
            <a:ext cx="6967943" cy="5585921"/>
          </a:xfrm>
          <a:prstGeom prst="rect">
            <a:avLst/>
          </a:prstGeom>
        </p:spPr>
      </p:pic>
    </p:spTree>
    <p:extLst>
      <p:ext uri="{BB962C8B-B14F-4D97-AF65-F5344CB8AC3E}">
        <p14:creationId xmlns:p14="http://schemas.microsoft.com/office/powerpoint/2010/main" val="2881110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18" name="Content Placeholder 2"/>
          <p:cNvSpPr>
            <a:spLocks noGrp="1"/>
          </p:cNvSpPr>
          <p:nvPr>
            <p:ph sz="quarter" idx="10"/>
          </p:nvPr>
        </p:nvSpPr>
        <p:spPr>
          <a:xfrm>
            <a:off x="432001" y="835199"/>
            <a:ext cx="5472475" cy="5472000"/>
          </a:xfrm>
        </p:spPr>
        <p:txBody>
          <a:bodyPr/>
          <a:lstStyle/>
          <a:p>
            <a:r>
              <a:rPr lang="en-US" dirty="0"/>
              <a:t>Set </a:t>
            </a:r>
            <a:r>
              <a:rPr lang="en-US" dirty="0" smtClean="0">
                <a:solidFill>
                  <a:srgbClr val="0070C0"/>
                </a:solidFill>
              </a:rPr>
              <a:t>USART2 Mode and Configuration </a:t>
            </a:r>
            <a:r>
              <a:rPr lang="en-US" dirty="0"/>
              <a:t>(1):</a:t>
            </a:r>
            <a:endParaRPr lang="bg-BG" dirty="0"/>
          </a:p>
          <a:p>
            <a:endParaRPr lang="bg-BG" dirty="0"/>
          </a:p>
        </p:txBody>
      </p:sp>
      <p:pic>
        <p:nvPicPr>
          <p:cNvPr id="5" name="Picture 4"/>
          <p:cNvPicPr>
            <a:picLocks noChangeAspect="1"/>
          </p:cNvPicPr>
          <p:nvPr/>
        </p:nvPicPr>
        <p:blipFill>
          <a:blip r:embed="rId3"/>
          <a:stretch>
            <a:fillRect/>
          </a:stretch>
        </p:blipFill>
        <p:spPr>
          <a:xfrm>
            <a:off x="4806320" y="1207648"/>
            <a:ext cx="5977033" cy="3313551"/>
          </a:xfrm>
          <a:prstGeom prst="rect">
            <a:avLst/>
          </a:prstGeom>
        </p:spPr>
      </p:pic>
    </p:spTree>
    <p:extLst>
      <p:ext uri="{BB962C8B-B14F-4D97-AF65-F5344CB8AC3E}">
        <p14:creationId xmlns:p14="http://schemas.microsoft.com/office/powerpoint/2010/main" val="27317935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18" name="Content Placeholder 2"/>
          <p:cNvSpPr>
            <a:spLocks noGrp="1"/>
          </p:cNvSpPr>
          <p:nvPr>
            <p:ph sz="quarter" idx="10"/>
          </p:nvPr>
        </p:nvSpPr>
        <p:spPr>
          <a:xfrm>
            <a:off x="432001" y="2174241"/>
            <a:ext cx="11201199" cy="4132958"/>
          </a:xfrm>
        </p:spPr>
        <p:txBody>
          <a:bodyPr/>
          <a:lstStyle/>
          <a:p>
            <a:pPr algn="ctr"/>
            <a:r>
              <a:rPr lang="en-US" sz="2800" dirty="0" smtClean="0"/>
              <a:t>Reading potentiometer (analog input / ADC)</a:t>
            </a:r>
            <a:endParaRPr lang="bg-BG" sz="2800" dirty="0"/>
          </a:p>
          <a:p>
            <a:endParaRPr lang="bg-BG" dirty="0"/>
          </a:p>
        </p:txBody>
      </p:sp>
    </p:spTree>
    <p:extLst>
      <p:ext uri="{BB962C8B-B14F-4D97-AF65-F5344CB8AC3E}">
        <p14:creationId xmlns:p14="http://schemas.microsoft.com/office/powerpoint/2010/main" val="1541906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5" name="Content Placeholder 2"/>
          <p:cNvSpPr>
            <a:spLocks noGrp="1"/>
          </p:cNvSpPr>
          <p:nvPr>
            <p:ph sz="quarter" idx="10"/>
          </p:nvPr>
        </p:nvSpPr>
        <p:spPr>
          <a:xfrm>
            <a:off x="432000" y="853043"/>
            <a:ext cx="5472475" cy="5472000"/>
          </a:xfrm>
        </p:spPr>
        <p:txBody>
          <a:bodyPr/>
          <a:lstStyle/>
          <a:p>
            <a:r>
              <a:rPr lang="en-US" dirty="0" smtClean="0"/>
              <a:t>In </a:t>
            </a:r>
            <a:r>
              <a:rPr lang="en-US" i="1" dirty="0" err="1" smtClean="0"/>
              <a:t>main.c</a:t>
            </a:r>
            <a:r>
              <a:rPr lang="en-US" i="1" dirty="0" smtClean="0"/>
              <a:t> </a:t>
            </a:r>
            <a:endParaRPr lang="bg-BG" i="1" dirty="0"/>
          </a:p>
        </p:txBody>
      </p:sp>
      <p:pic>
        <p:nvPicPr>
          <p:cNvPr id="6" name="Picture 5"/>
          <p:cNvPicPr>
            <a:picLocks noChangeAspect="1"/>
          </p:cNvPicPr>
          <p:nvPr/>
        </p:nvPicPr>
        <p:blipFill>
          <a:blip r:embed="rId3"/>
          <a:stretch>
            <a:fillRect/>
          </a:stretch>
        </p:blipFill>
        <p:spPr>
          <a:xfrm>
            <a:off x="5434480" y="836706"/>
            <a:ext cx="5226110" cy="3467562"/>
          </a:xfrm>
          <a:prstGeom prst="rect">
            <a:avLst/>
          </a:prstGeom>
        </p:spPr>
      </p:pic>
      <p:pic>
        <p:nvPicPr>
          <p:cNvPr id="7" name="Picture 6"/>
          <p:cNvPicPr>
            <a:picLocks noChangeAspect="1"/>
          </p:cNvPicPr>
          <p:nvPr/>
        </p:nvPicPr>
        <p:blipFill>
          <a:blip r:embed="rId4"/>
          <a:stretch>
            <a:fillRect/>
          </a:stretch>
        </p:blipFill>
        <p:spPr>
          <a:xfrm>
            <a:off x="5434480" y="4423196"/>
            <a:ext cx="6157717" cy="2011985"/>
          </a:xfrm>
          <a:prstGeom prst="rect">
            <a:avLst/>
          </a:prstGeom>
        </p:spPr>
      </p:pic>
      <p:pic>
        <p:nvPicPr>
          <p:cNvPr id="8" name="Picture 7"/>
          <p:cNvPicPr>
            <a:picLocks noChangeAspect="1"/>
          </p:cNvPicPr>
          <p:nvPr/>
        </p:nvPicPr>
        <p:blipFill>
          <a:blip r:embed="rId5"/>
          <a:stretch>
            <a:fillRect/>
          </a:stretch>
        </p:blipFill>
        <p:spPr>
          <a:xfrm>
            <a:off x="219463" y="3498371"/>
            <a:ext cx="5002479" cy="1066212"/>
          </a:xfrm>
          <a:prstGeom prst="rect">
            <a:avLst/>
          </a:prstGeom>
        </p:spPr>
      </p:pic>
      <p:pic>
        <p:nvPicPr>
          <p:cNvPr id="4" name="Picture 3"/>
          <p:cNvPicPr>
            <a:picLocks noChangeAspect="1"/>
          </p:cNvPicPr>
          <p:nvPr/>
        </p:nvPicPr>
        <p:blipFill>
          <a:blip r:embed="rId6"/>
          <a:stretch>
            <a:fillRect/>
          </a:stretch>
        </p:blipFill>
        <p:spPr>
          <a:xfrm>
            <a:off x="219463" y="1677806"/>
            <a:ext cx="3787468" cy="1508891"/>
          </a:xfrm>
          <a:prstGeom prst="rect">
            <a:avLst/>
          </a:prstGeom>
        </p:spPr>
      </p:pic>
    </p:spTree>
    <p:extLst>
      <p:ext uri="{BB962C8B-B14F-4D97-AF65-F5344CB8AC3E}">
        <p14:creationId xmlns:p14="http://schemas.microsoft.com/office/powerpoint/2010/main" val="23199403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5" name="Content Placeholder 2"/>
          <p:cNvSpPr>
            <a:spLocks noGrp="1"/>
          </p:cNvSpPr>
          <p:nvPr>
            <p:ph sz="quarter" idx="10"/>
          </p:nvPr>
        </p:nvSpPr>
        <p:spPr>
          <a:xfrm>
            <a:off x="432000" y="853043"/>
            <a:ext cx="7340400" cy="5472000"/>
          </a:xfrm>
        </p:spPr>
        <p:txBody>
          <a:bodyPr/>
          <a:lstStyle/>
          <a:p>
            <a:pPr marL="285750" indent="-285750">
              <a:buFontTx/>
              <a:buChar char="-"/>
            </a:pPr>
            <a:r>
              <a:rPr lang="en-US" dirty="0"/>
              <a:t>Observe the values of </a:t>
            </a:r>
            <a:r>
              <a:rPr lang="en-US" dirty="0" err="1">
                <a:solidFill>
                  <a:srgbClr val="009B9B"/>
                </a:solidFill>
              </a:rPr>
              <a:t>adc_raw</a:t>
            </a:r>
            <a:r>
              <a:rPr lang="en-US" dirty="0"/>
              <a:t> and </a:t>
            </a:r>
            <a:r>
              <a:rPr lang="en-US" dirty="0" err="1">
                <a:solidFill>
                  <a:srgbClr val="009B9B"/>
                </a:solidFill>
              </a:rPr>
              <a:t>adc_mV</a:t>
            </a:r>
            <a:r>
              <a:rPr lang="en-US" dirty="0"/>
              <a:t> in </a:t>
            </a:r>
            <a:r>
              <a:rPr lang="en-US" dirty="0" smtClean="0">
                <a:solidFill>
                  <a:srgbClr val="009B9B"/>
                </a:solidFill>
              </a:rPr>
              <a:t>Live Expression</a:t>
            </a:r>
            <a:endParaRPr lang="en-US" dirty="0">
              <a:solidFill>
                <a:srgbClr val="009B9B"/>
              </a:solidFill>
            </a:endParaRPr>
          </a:p>
        </p:txBody>
      </p:sp>
      <p:pic>
        <p:nvPicPr>
          <p:cNvPr id="9" name="Picture 8"/>
          <p:cNvPicPr>
            <a:picLocks noChangeAspect="1"/>
          </p:cNvPicPr>
          <p:nvPr/>
        </p:nvPicPr>
        <p:blipFill>
          <a:blip r:embed="rId3"/>
          <a:stretch>
            <a:fillRect/>
          </a:stretch>
        </p:blipFill>
        <p:spPr>
          <a:xfrm>
            <a:off x="1335916" y="2030612"/>
            <a:ext cx="9385469" cy="2541387"/>
          </a:xfrm>
          <a:prstGeom prst="rect">
            <a:avLst/>
          </a:prstGeom>
        </p:spPr>
      </p:pic>
    </p:spTree>
    <p:extLst>
      <p:ext uri="{BB962C8B-B14F-4D97-AF65-F5344CB8AC3E}">
        <p14:creationId xmlns:p14="http://schemas.microsoft.com/office/powerpoint/2010/main" val="31037414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18" name="Content Placeholder 2"/>
          <p:cNvSpPr>
            <a:spLocks noGrp="1"/>
          </p:cNvSpPr>
          <p:nvPr>
            <p:ph sz="quarter" idx="10"/>
          </p:nvPr>
        </p:nvSpPr>
        <p:spPr>
          <a:xfrm>
            <a:off x="432001" y="2174241"/>
            <a:ext cx="11201199" cy="4132958"/>
          </a:xfrm>
        </p:spPr>
        <p:txBody>
          <a:bodyPr/>
          <a:lstStyle/>
          <a:p>
            <a:pPr lvl="1" indent="0" algn="ctr">
              <a:buNone/>
            </a:pPr>
            <a:r>
              <a:rPr lang="en-US" sz="3200" dirty="0"/>
              <a:t>Display the value from potentiometer </a:t>
            </a:r>
            <a:endParaRPr lang="en-US" sz="3200" dirty="0" smtClean="0"/>
          </a:p>
          <a:p>
            <a:pPr lvl="1" indent="0" algn="ctr">
              <a:buNone/>
            </a:pPr>
            <a:r>
              <a:rPr lang="en-US" sz="3200" dirty="0" smtClean="0"/>
              <a:t>as </a:t>
            </a:r>
            <a:r>
              <a:rPr lang="en-US" sz="3200" dirty="0"/>
              <a:t>value of PWM duty cycle (0-100%) </a:t>
            </a:r>
            <a:endParaRPr lang="en-US" sz="3200" dirty="0" smtClean="0"/>
          </a:p>
          <a:p>
            <a:pPr lvl="1" indent="0" algn="ctr">
              <a:buNone/>
            </a:pPr>
            <a:r>
              <a:rPr lang="en-US" sz="3200" dirty="0" smtClean="0"/>
              <a:t>to </a:t>
            </a:r>
            <a:r>
              <a:rPr lang="en-US" sz="3200" dirty="0"/>
              <a:t>UART</a:t>
            </a:r>
          </a:p>
          <a:p>
            <a:endParaRPr lang="bg-BG" dirty="0"/>
          </a:p>
        </p:txBody>
      </p:sp>
    </p:spTree>
    <p:extLst>
      <p:ext uri="{BB962C8B-B14F-4D97-AF65-F5344CB8AC3E}">
        <p14:creationId xmlns:p14="http://schemas.microsoft.com/office/powerpoint/2010/main" val="1692620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236441" y="3871011"/>
            <a:ext cx="5472475" cy="2477599"/>
          </a:xfrm>
        </p:spPr>
        <p:txBody>
          <a:bodyPr/>
          <a:lstStyle/>
          <a:p>
            <a:r>
              <a:rPr lang="en-US" dirty="0" smtClean="0"/>
              <a:t>From </a:t>
            </a:r>
            <a:r>
              <a:rPr lang="en-US" dirty="0" smtClean="0">
                <a:solidFill>
                  <a:srgbClr val="009B9B"/>
                </a:solidFill>
              </a:rPr>
              <a:t>Console</a:t>
            </a:r>
            <a:r>
              <a:rPr lang="en-US" dirty="0" smtClean="0"/>
              <a:t> tab of STM32CubeIDE</a:t>
            </a:r>
          </a:p>
          <a:p>
            <a:endParaRPr lang="en-US" dirty="0"/>
          </a:p>
          <a:p>
            <a:endParaRPr lang="bg-BG" dirty="0"/>
          </a:p>
        </p:txBody>
      </p:sp>
      <p:pic>
        <p:nvPicPr>
          <p:cNvPr id="6" name="Content Placeholder 5"/>
          <p:cNvPicPr>
            <a:picLocks noGrp="1" noChangeAspect="1"/>
          </p:cNvPicPr>
          <p:nvPr>
            <p:ph sz="quarter" idx="11"/>
          </p:nvPr>
        </p:nvPicPr>
        <p:blipFill>
          <a:blip r:embed="rId3"/>
          <a:stretch>
            <a:fillRect/>
          </a:stretch>
        </p:blipFill>
        <p:spPr>
          <a:xfrm>
            <a:off x="236441" y="4715588"/>
            <a:ext cx="9390494" cy="1457762"/>
          </a:xfrm>
          <a:prstGeom prst="rect">
            <a:avLst/>
          </a:prstGeom>
        </p:spPr>
      </p:pic>
      <p:sp>
        <p:nvSpPr>
          <p:cNvPr id="7" name="Right Arrow 6"/>
          <p:cNvSpPr/>
          <p:nvPr/>
        </p:nvSpPr>
        <p:spPr>
          <a:xfrm rot="1952774">
            <a:off x="6252867" y="4534072"/>
            <a:ext cx="909787" cy="359221"/>
          </a:xfrm>
          <a:prstGeom prst="rightArrow">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8" name="Oval 7"/>
          <p:cNvSpPr/>
          <p:nvPr/>
        </p:nvSpPr>
        <p:spPr>
          <a:xfrm>
            <a:off x="6910941" y="5507845"/>
            <a:ext cx="2205350" cy="33068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b="0" dirty="0" smtClean="0">
                <a:solidFill>
                  <a:schemeClr val="tx1"/>
                </a:solidFill>
              </a:rPr>
              <a:t>                        </a:t>
            </a:r>
            <a:endParaRPr lang="bg-BG" sz="1600" b="0" dirty="0" err="1" smtClean="0">
              <a:solidFill>
                <a:schemeClr val="tx1"/>
              </a:solidFill>
            </a:endParaRPr>
          </a:p>
        </p:txBody>
      </p:sp>
      <p:sp>
        <p:nvSpPr>
          <p:cNvPr id="9" name="Rectangle 8"/>
          <p:cNvSpPr/>
          <p:nvPr/>
        </p:nvSpPr>
        <p:spPr>
          <a:xfrm>
            <a:off x="173979" y="1079194"/>
            <a:ext cx="5707275" cy="369332"/>
          </a:xfrm>
          <a:prstGeom prst="rect">
            <a:avLst/>
          </a:prstGeom>
        </p:spPr>
        <p:txBody>
          <a:bodyPr wrap="square">
            <a:spAutoFit/>
          </a:bodyPr>
          <a:lstStyle/>
          <a:p>
            <a:r>
              <a:rPr lang="en-US" dirty="0" smtClean="0"/>
              <a:t>To use serial print to monitor in STM32CubeIDE</a:t>
            </a:r>
            <a:endParaRPr lang="en-US" dirty="0"/>
          </a:p>
        </p:txBody>
      </p:sp>
      <p:pic>
        <p:nvPicPr>
          <p:cNvPr id="10" name="Picture 9"/>
          <p:cNvPicPr>
            <a:picLocks noChangeAspect="1"/>
          </p:cNvPicPr>
          <p:nvPr/>
        </p:nvPicPr>
        <p:blipFill>
          <a:blip r:embed="rId4"/>
          <a:stretch>
            <a:fillRect/>
          </a:stretch>
        </p:blipFill>
        <p:spPr>
          <a:xfrm>
            <a:off x="7280564" y="949357"/>
            <a:ext cx="3228422" cy="3467564"/>
          </a:xfrm>
          <a:prstGeom prst="rect">
            <a:avLst/>
          </a:prstGeom>
        </p:spPr>
      </p:pic>
      <p:sp>
        <p:nvSpPr>
          <p:cNvPr id="11" name="Content Placeholder 2"/>
          <p:cNvSpPr txBox="1">
            <a:spLocks/>
          </p:cNvSpPr>
          <p:nvPr/>
        </p:nvSpPr>
        <p:spPr bwMode="gray">
          <a:xfrm>
            <a:off x="236441" y="1747193"/>
            <a:ext cx="6571583" cy="2123818"/>
          </a:xfrm>
          <a:prstGeom prst="rect">
            <a:avLst/>
          </a:prstGeom>
        </p:spPr>
        <p:txBody>
          <a:bodyPr vert="horz" lIns="0" tIns="360000" rIns="0" bIns="360000" rtlCol="0">
            <a:noAutofit/>
          </a:bodyPr>
          <a:lstStyle>
            <a:lvl1pPr marL="0" indent="0" algn="l" defTabSz="685800" rtl="0" eaLnBrk="1" latinLnBrk="0" hangingPunct="1">
              <a:lnSpc>
                <a:spcPct val="100000"/>
              </a:lnSpc>
              <a:spcBef>
                <a:spcPts val="400"/>
              </a:spcBef>
              <a:buClr>
                <a:schemeClr val="tx2"/>
              </a:buClr>
              <a:buFontTx/>
              <a:buNone/>
              <a:defRPr sz="1600" b="1" kern="1200">
                <a:solidFill>
                  <a:schemeClr val="tx2"/>
                </a:solidFill>
                <a:latin typeface="+mn-lt"/>
                <a:ea typeface="+mn-ea"/>
                <a:cs typeface="+mn-cs"/>
              </a:defRPr>
            </a:lvl1pPr>
            <a:lvl2pPr marL="342000" indent="-342000" algn="l" defTabSz="685800" rtl="0" eaLnBrk="1" latinLnBrk="0" hangingPunct="1">
              <a:lnSpc>
                <a:spcPct val="100000"/>
              </a:lnSpc>
              <a:spcBef>
                <a:spcPts val="400"/>
              </a:spcBef>
              <a:buClr>
                <a:schemeClr val="tx2"/>
              </a:buClr>
              <a:buFont typeface="Wingdings" panose="05000000000000000000" pitchFamily="2" charset="2"/>
              <a:buChar char="§"/>
              <a:defRPr sz="1600" b="1" kern="1200">
                <a:solidFill>
                  <a:schemeClr val="tx2"/>
                </a:solidFill>
                <a:latin typeface="+mn-lt"/>
                <a:ea typeface="+mn-ea"/>
                <a:cs typeface="+mn-cs"/>
              </a:defRPr>
            </a:lvl2pPr>
            <a:lvl3pPr marL="741600" indent="-3420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3pPr>
            <a:lvl4pPr marL="1144800" indent="-2304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4pPr>
            <a:lvl5pPr marL="1602000" indent="-1656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Go to the Device Manager and check the </a:t>
            </a:r>
            <a:r>
              <a:rPr lang="en-US" dirty="0" err="1" smtClean="0"/>
              <a:t>STLink</a:t>
            </a:r>
            <a:r>
              <a:rPr lang="en-US" dirty="0" smtClean="0"/>
              <a:t> Virtual COM Port</a:t>
            </a:r>
            <a:endParaRPr lang="bg-BG" dirty="0"/>
          </a:p>
        </p:txBody>
      </p:sp>
      <p:sp>
        <p:nvSpPr>
          <p:cNvPr id="12" name="Oval 11"/>
          <p:cNvSpPr/>
          <p:nvPr/>
        </p:nvSpPr>
        <p:spPr>
          <a:xfrm>
            <a:off x="7342909" y="3297876"/>
            <a:ext cx="2563091" cy="44285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b="0" dirty="0" smtClean="0">
                <a:solidFill>
                  <a:schemeClr val="tx1"/>
                </a:solidFill>
              </a:rPr>
              <a:t>                        </a:t>
            </a:r>
            <a:endParaRPr lang="bg-BG" sz="1600" b="0" dirty="0" err="1" smtClean="0">
              <a:solidFill>
                <a:schemeClr val="tx1"/>
              </a:solidFill>
            </a:endParaRPr>
          </a:p>
        </p:txBody>
      </p:sp>
    </p:spTree>
    <p:extLst>
      <p:ext uri="{BB962C8B-B14F-4D97-AF65-F5344CB8AC3E}">
        <p14:creationId xmlns:p14="http://schemas.microsoft.com/office/powerpoint/2010/main" val="1908174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bg-BG"/>
          </a:p>
        </p:txBody>
      </p:sp>
      <p:sp>
        <p:nvSpPr>
          <p:cNvPr id="3" name="Content Placeholder 2"/>
          <p:cNvSpPr>
            <a:spLocks noGrp="1"/>
          </p:cNvSpPr>
          <p:nvPr>
            <p:ph sz="quarter" idx="10"/>
          </p:nvPr>
        </p:nvSpPr>
        <p:spPr>
          <a:xfrm>
            <a:off x="7457" y="867856"/>
            <a:ext cx="11081126" cy="5472000"/>
          </a:xfrm>
        </p:spPr>
        <p:txBody>
          <a:bodyPr/>
          <a:lstStyle/>
          <a:p>
            <a:pPr algn="ctr"/>
            <a:endParaRPr lang="en-US" sz="3200" dirty="0" smtClean="0"/>
          </a:p>
          <a:p>
            <a:pPr algn="ctr"/>
            <a:r>
              <a:rPr lang="en-US" sz="3200" dirty="0" smtClean="0">
                <a:solidFill>
                  <a:srgbClr val="FF0000"/>
                </a:solidFill>
              </a:rPr>
              <a:t>!! Before entering Lab 3b !!</a:t>
            </a:r>
          </a:p>
          <a:p>
            <a:pPr algn="ctr"/>
            <a:endParaRPr lang="en-US" sz="3200" dirty="0" smtClean="0"/>
          </a:p>
          <a:p>
            <a:pPr algn="ctr"/>
            <a:r>
              <a:rPr lang="en-US" sz="3200" dirty="0"/>
              <a:t>	</a:t>
            </a:r>
            <a:r>
              <a:rPr lang="en-US" sz="2800" dirty="0" smtClean="0"/>
              <a:t>The students must done Lab3a</a:t>
            </a:r>
          </a:p>
          <a:p>
            <a:pPr algn="ctr"/>
            <a:r>
              <a:rPr lang="en-US" sz="2800" dirty="0"/>
              <a:t>	</a:t>
            </a:r>
            <a:r>
              <a:rPr lang="en-US" sz="2800" dirty="0" smtClean="0"/>
              <a:t>All connection must be checked first by the Instructor</a:t>
            </a:r>
          </a:p>
          <a:p>
            <a:r>
              <a:rPr lang="en-US" sz="2000" dirty="0"/>
              <a:t>	</a:t>
            </a:r>
            <a:endParaRPr lang="en-US" dirty="0" smtClean="0"/>
          </a:p>
          <a:p>
            <a:endParaRPr lang="bg-BG" dirty="0"/>
          </a:p>
        </p:txBody>
      </p:sp>
    </p:spTree>
    <p:extLst>
      <p:ext uri="{BB962C8B-B14F-4D97-AF65-F5344CB8AC3E}">
        <p14:creationId xmlns:p14="http://schemas.microsoft.com/office/powerpoint/2010/main" val="25519832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7" name="Content Placeholder 2"/>
          <p:cNvSpPr txBox="1">
            <a:spLocks/>
          </p:cNvSpPr>
          <p:nvPr/>
        </p:nvSpPr>
        <p:spPr bwMode="gray">
          <a:xfrm>
            <a:off x="955858" y="1103606"/>
            <a:ext cx="6571583" cy="2123818"/>
          </a:xfrm>
          <a:prstGeom prst="rect">
            <a:avLst/>
          </a:prstGeom>
        </p:spPr>
        <p:txBody>
          <a:bodyPr vert="horz" lIns="0" tIns="360000" rIns="0" bIns="360000" rtlCol="0">
            <a:noAutofit/>
          </a:bodyPr>
          <a:lstStyle>
            <a:lvl1pPr marL="0" indent="0" algn="l" defTabSz="685800" rtl="0" eaLnBrk="1" latinLnBrk="0" hangingPunct="1">
              <a:lnSpc>
                <a:spcPct val="100000"/>
              </a:lnSpc>
              <a:spcBef>
                <a:spcPts val="400"/>
              </a:spcBef>
              <a:buClr>
                <a:schemeClr val="tx2"/>
              </a:buClr>
              <a:buFontTx/>
              <a:buNone/>
              <a:defRPr sz="1600" b="1" kern="1200">
                <a:solidFill>
                  <a:schemeClr val="tx2"/>
                </a:solidFill>
                <a:latin typeface="+mn-lt"/>
                <a:ea typeface="+mn-ea"/>
                <a:cs typeface="+mn-cs"/>
              </a:defRPr>
            </a:lvl1pPr>
            <a:lvl2pPr marL="342000" indent="-342000" algn="l" defTabSz="685800" rtl="0" eaLnBrk="1" latinLnBrk="0" hangingPunct="1">
              <a:lnSpc>
                <a:spcPct val="100000"/>
              </a:lnSpc>
              <a:spcBef>
                <a:spcPts val="400"/>
              </a:spcBef>
              <a:buClr>
                <a:schemeClr val="tx2"/>
              </a:buClr>
              <a:buFont typeface="Wingdings" panose="05000000000000000000" pitchFamily="2" charset="2"/>
              <a:buChar char="§"/>
              <a:defRPr sz="1600" b="1" kern="1200">
                <a:solidFill>
                  <a:schemeClr val="tx2"/>
                </a:solidFill>
                <a:latin typeface="+mn-lt"/>
                <a:ea typeface="+mn-ea"/>
                <a:cs typeface="+mn-cs"/>
              </a:defRPr>
            </a:lvl2pPr>
            <a:lvl3pPr marL="741600" indent="-3420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3pPr>
            <a:lvl4pPr marL="1144800" indent="-2304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4pPr>
            <a:lvl5pPr marL="1602000" indent="-1656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Put connection name and COM settings</a:t>
            </a:r>
            <a:endParaRPr lang="bg-BG" dirty="0"/>
          </a:p>
        </p:txBody>
      </p:sp>
      <p:pic>
        <p:nvPicPr>
          <p:cNvPr id="3" name="Picture 2"/>
          <p:cNvPicPr>
            <a:picLocks noChangeAspect="1"/>
          </p:cNvPicPr>
          <p:nvPr/>
        </p:nvPicPr>
        <p:blipFill>
          <a:blip r:embed="rId3"/>
          <a:stretch>
            <a:fillRect/>
          </a:stretch>
        </p:blipFill>
        <p:spPr>
          <a:xfrm>
            <a:off x="4865026" y="2165515"/>
            <a:ext cx="5006174" cy="3042426"/>
          </a:xfrm>
          <a:prstGeom prst="rect">
            <a:avLst/>
          </a:prstGeom>
        </p:spPr>
      </p:pic>
      <p:pic>
        <p:nvPicPr>
          <p:cNvPr id="4" name="Picture 3"/>
          <p:cNvPicPr>
            <a:picLocks noChangeAspect="1"/>
          </p:cNvPicPr>
          <p:nvPr/>
        </p:nvPicPr>
        <p:blipFill>
          <a:blip r:embed="rId4"/>
          <a:stretch>
            <a:fillRect/>
          </a:stretch>
        </p:blipFill>
        <p:spPr>
          <a:xfrm>
            <a:off x="955858" y="2165515"/>
            <a:ext cx="3479083" cy="1783030"/>
          </a:xfrm>
          <a:prstGeom prst="rect">
            <a:avLst/>
          </a:prstGeom>
        </p:spPr>
      </p:pic>
      <p:sp>
        <p:nvSpPr>
          <p:cNvPr id="9" name="Content Placeholder 2"/>
          <p:cNvSpPr txBox="1">
            <a:spLocks/>
          </p:cNvSpPr>
          <p:nvPr/>
        </p:nvSpPr>
        <p:spPr bwMode="gray">
          <a:xfrm>
            <a:off x="4624974" y="4942665"/>
            <a:ext cx="6571583" cy="2123818"/>
          </a:xfrm>
          <a:prstGeom prst="rect">
            <a:avLst/>
          </a:prstGeom>
        </p:spPr>
        <p:txBody>
          <a:bodyPr vert="horz" lIns="0" tIns="360000" rIns="0" bIns="360000" rtlCol="0">
            <a:noAutofit/>
          </a:bodyPr>
          <a:lstStyle>
            <a:lvl1pPr marL="0" indent="0" algn="l" defTabSz="685800" rtl="0" eaLnBrk="1" latinLnBrk="0" hangingPunct="1">
              <a:lnSpc>
                <a:spcPct val="100000"/>
              </a:lnSpc>
              <a:spcBef>
                <a:spcPts val="400"/>
              </a:spcBef>
              <a:buClr>
                <a:schemeClr val="tx2"/>
              </a:buClr>
              <a:buFontTx/>
              <a:buNone/>
              <a:defRPr sz="1600" b="1" kern="1200">
                <a:solidFill>
                  <a:schemeClr val="tx2"/>
                </a:solidFill>
                <a:latin typeface="+mn-lt"/>
                <a:ea typeface="+mn-ea"/>
                <a:cs typeface="+mn-cs"/>
              </a:defRPr>
            </a:lvl1pPr>
            <a:lvl2pPr marL="342000" indent="-342000" algn="l" defTabSz="685800" rtl="0" eaLnBrk="1" latinLnBrk="0" hangingPunct="1">
              <a:lnSpc>
                <a:spcPct val="100000"/>
              </a:lnSpc>
              <a:spcBef>
                <a:spcPts val="400"/>
              </a:spcBef>
              <a:buClr>
                <a:schemeClr val="tx2"/>
              </a:buClr>
              <a:buFont typeface="Wingdings" panose="05000000000000000000" pitchFamily="2" charset="2"/>
              <a:buChar char="§"/>
              <a:defRPr sz="1600" b="1" kern="1200">
                <a:solidFill>
                  <a:schemeClr val="tx2"/>
                </a:solidFill>
                <a:latin typeface="+mn-lt"/>
                <a:ea typeface="+mn-ea"/>
                <a:cs typeface="+mn-cs"/>
              </a:defRPr>
            </a:lvl2pPr>
            <a:lvl3pPr marL="741600" indent="-3420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3pPr>
            <a:lvl4pPr marL="1144800" indent="-2304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4pPr>
            <a:lvl5pPr marL="1602000" indent="-1656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The COM setting must be the same with UART settings</a:t>
            </a:r>
          </a:p>
          <a:p>
            <a:endParaRPr lang="bg-BG" dirty="0"/>
          </a:p>
        </p:txBody>
      </p:sp>
    </p:spTree>
    <p:extLst>
      <p:ext uri="{BB962C8B-B14F-4D97-AF65-F5344CB8AC3E}">
        <p14:creationId xmlns:p14="http://schemas.microsoft.com/office/powerpoint/2010/main" val="1215549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43495" y="2007506"/>
            <a:ext cx="5747175" cy="2493818"/>
          </a:xfrm>
          <a:prstGeom prst="rect">
            <a:avLst/>
          </a:prstGeom>
        </p:spPr>
      </p:pic>
      <p:sp>
        <p:nvSpPr>
          <p:cNvPr id="2" name="Title 1"/>
          <p:cNvSpPr>
            <a:spLocks noGrp="1"/>
          </p:cNvSpPr>
          <p:nvPr>
            <p:ph type="title"/>
          </p:nvPr>
        </p:nvSpPr>
        <p:spPr/>
        <p:txBody>
          <a:bodyPr/>
          <a:lstStyle/>
          <a:p>
            <a:r>
              <a:rPr lang="en-US" dirty="0"/>
              <a:t>Lab3b: Read and control motor position</a:t>
            </a:r>
            <a:endParaRPr lang="bg-BG" dirty="0"/>
          </a:p>
        </p:txBody>
      </p:sp>
      <p:sp>
        <p:nvSpPr>
          <p:cNvPr id="6" name="Right Arrow 5"/>
          <p:cNvSpPr/>
          <p:nvPr/>
        </p:nvSpPr>
        <p:spPr>
          <a:xfrm rot="2482842">
            <a:off x="6569054" y="2159467"/>
            <a:ext cx="909787" cy="359221"/>
          </a:xfrm>
          <a:prstGeom prst="rightArrow">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7" name="Content Placeholder 2"/>
          <p:cNvSpPr txBox="1">
            <a:spLocks/>
          </p:cNvSpPr>
          <p:nvPr/>
        </p:nvSpPr>
        <p:spPr bwMode="gray">
          <a:xfrm>
            <a:off x="413853" y="972590"/>
            <a:ext cx="10802062" cy="1238596"/>
          </a:xfrm>
          <a:prstGeom prst="rect">
            <a:avLst/>
          </a:prstGeom>
        </p:spPr>
        <p:txBody>
          <a:bodyPr vert="horz" lIns="0" tIns="360000" rIns="0" bIns="360000" rtlCol="0">
            <a:noAutofit/>
          </a:bodyPr>
          <a:lstStyle>
            <a:lvl1pPr marL="0" indent="0" algn="l" defTabSz="685800" rtl="0" eaLnBrk="1" latinLnBrk="0" hangingPunct="1">
              <a:lnSpc>
                <a:spcPct val="100000"/>
              </a:lnSpc>
              <a:spcBef>
                <a:spcPts val="400"/>
              </a:spcBef>
              <a:buClr>
                <a:schemeClr val="tx2"/>
              </a:buClr>
              <a:buFontTx/>
              <a:buNone/>
              <a:defRPr sz="1600" b="1" kern="1200">
                <a:solidFill>
                  <a:schemeClr val="tx2"/>
                </a:solidFill>
                <a:latin typeface="+mn-lt"/>
                <a:ea typeface="+mn-ea"/>
                <a:cs typeface="+mn-cs"/>
              </a:defRPr>
            </a:lvl1pPr>
            <a:lvl2pPr marL="342000" indent="-342000" algn="l" defTabSz="685800" rtl="0" eaLnBrk="1" latinLnBrk="0" hangingPunct="1">
              <a:lnSpc>
                <a:spcPct val="100000"/>
              </a:lnSpc>
              <a:spcBef>
                <a:spcPts val="400"/>
              </a:spcBef>
              <a:buClr>
                <a:schemeClr val="tx2"/>
              </a:buClr>
              <a:buFont typeface="Wingdings" panose="05000000000000000000" pitchFamily="2" charset="2"/>
              <a:buChar char="§"/>
              <a:defRPr sz="1600" b="1" kern="1200">
                <a:solidFill>
                  <a:schemeClr val="tx2"/>
                </a:solidFill>
                <a:latin typeface="+mn-lt"/>
                <a:ea typeface="+mn-ea"/>
                <a:cs typeface="+mn-cs"/>
              </a:defRPr>
            </a:lvl2pPr>
            <a:lvl3pPr marL="741600" indent="-3420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3pPr>
            <a:lvl4pPr marL="1144800" indent="-2304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4pPr>
            <a:lvl5pPr marL="1602000" indent="-1656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smtClean="0"/>
              <a:t>If the serial monitor connection is already created, for the next debugging process, we can directly choose the connection by selecting from the button below.</a:t>
            </a:r>
          </a:p>
          <a:p>
            <a:pPr algn="ctr"/>
            <a:endParaRPr lang="bg-BG" dirty="0"/>
          </a:p>
        </p:txBody>
      </p:sp>
      <p:sp>
        <p:nvSpPr>
          <p:cNvPr id="8" name="Oval 7"/>
          <p:cNvSpPr/>
          <p:nvPr/>
        </p:nvSpPr>
        <p:spPr>
          <a:xfrm>
            <a:off x="3352530" y="3395026"/>
            <a:ext cx="3042727" cy="33068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b="0" dirty="0" smtClean="0">
                <a:solidFill>
                  <a:schemeClr val="tx1"/>
                </a:solidFill>
              </a:rPr>
              <a:t>                        </a:t>
            </a:r>
            <a:endParaRPr lang="bg-BG" sz="1600" b="0" dirty="0" err="1" smtClean="0">
              <a:solidFill>
                <a:schemeClr val="tx1"/>
              </a:solidFill>
            </a:endParaRPr>
          </a:p>
        </p:txBody>
      </p:sp>
    </p:spTree>
    <p:extLst>
      <p:ext uri="{BB962C8B-B14F-4D97-AF65-F5344CB8AC3E}">
        <p14:creationId xmlns:p14="http://schemas.microsoft.com/office/powerpoint/2010/main" val="2053054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In </a:t>
            </a:r>
            <a:r>
              <a:rPr lang="en-US" i="1" dirty="0" err="1" smtClean="0"/>
              <a:t>main.c</a:t>
            </a:r>
            <a:r>
              <a:rPr lang="en-US" i="1" dirty="0" smtClean="0"/>
              <a:t> (1)</a:t>
            </a:r>
            <a:endParaRPr lang="bg-BG" i="1" dirty="0"/>
          </a:p>
        </p:txBody>
      </p:sp>
      <p:sp>
        <p:nvSpPr>
          <p:cNvPr id="14" name="Content Placeholder 2"/>
          <p:cNvSpPr>
            <a:spLocks noGrp="1"/>
          </p:cNvSpPr>
          <p:nvPr>
            <p:ph sz="quarter" idx="10"/>
          </p:nvPr>
        </p:nvSpPr>
        <p:spPr>
          <a:xfrm>
            <a:off x="2083832" y="5297310"/>
            <a:ext cx="6805752" cy="579730"/>
          </a:xfrm>
        </p:spPr>
        <p:txBody>
          <a:bodyPr/>
          <a:lstStyle/>
          <a:p>
            <a:pPr algn="ctr"/>
            <a:r>
              <a:rPr lang="en-US" dirty="0" smtClean="0"/>
              <a:t>The serial monitor will display the initial message</a:t>
            </a:r>
          </a:p>
        </p:txBody>
      </p:sp>
      <p:pic>
        <p:nvPicPr>
          <p:cNvPr id="12" name="Picture 11"/>
          <p:cNvPicPr>
            <a:picLocks noChangeAspect="1"/>
          </p:cNvPicPr>
          <p:nvPr/>
        </p:nvPicPr>
        <p:blipFill>
          <a:blip r:embed="rId3"/>
          <a:stretch>
            <a:fillRect/>
          </a:stretch>
        </p:blipFill>
        <p:spPr>
          <a:xfrm>
            <a:off x="311991" y="1746340"/>
            <a:ext cx="2156647" cy="480102"/>
          </a:xfrm>
          <a:prstGeom prst="rect">
            <a:avLst/>
          </a:prstGeom>
        </p:spPr>
      </p:pic>
      <p:pic>
        <p:nvPicPr>
          <p:cNvPr id="15" name="Picture 14"/>
          <p:cNvPicPr>
            <a:picLocks noChangeAspect="1"/>
          </p:cNvPicPr>
          <p:nvPr/>
        </p:nvPicPr>
        <p:blipFill>
          <a:blip r:embed="rId4"/>
          <a:stretch>
            <a:fillRect/>
          </a:stretch>
        </p:blipFill>
        <p:spPr>
          <a:xfrm>
            <a:off x="311991" y="5087742"/>
            <a:ext cx="7582557" cy="419136"/>
          </a:xfrm>
          <a:prstGeom prst="rect">
            <a:avLst/>
          </a:prstGeom>
        </p:spPr>
      </p:pic>
      <p:pic>
        <p:nvPicPr>
          <p:cNvPr id="17" name="Picture 16"/>
          <p:cNvPicPr>
            <a:picLocks noChangeAspect="1"/>
          </p:cNvPicPr>
          <p:nvPr/>
        </p:nvPicPr>
        <p:blipFill>
          <a:blip r:embed="rId5"/>
          <a:stretch>
            <a:fillRect/>
          </a:stretch>
        </p:blipFill>
        <p:spPr>
          <a:xfrm>
            <a:off x="5590573" y="2741070"/>
            <a:ext cx="5037257" cy="1714649"/>
          </a:xfrm>
          <a:prstGeom prst="rect">
            <a:avLst/>
          </a:prstGeom>
        </p:spPr>
      </p:pic>
      <p:pic>
        <p:nvPicPr>
          <p:cNvPr id="18" name="Picture 17"/>
          <p:cNvPicPr>
            <a:picLocks noChangeAspect="1"/>
          </p:cNvPicPr>
          <p:nvPr/>
        </p:nvPicPr>
        <p:blipFill>
          <a:blip r:embed="rId6"/>
          <a:stretch>
            <a:fillRect/>
          </a:stretch>
        </p:blipFill>
        <p:spPr>
          <a:xfrm>
            <a:off x="311991" y="2740032"/>
            <a:ext cx="4061812" cy="1493649"/>
          </a:xfrm>
          <a:prstGeom prst="rect">
            <a:avLst/>
          </a:prstGeom>
        </p:spPr>
      </p:pic>
    </p:spTree>
    <p:extLst>
      <p:ext uri="{BB962C8B-B14F-4D97-AF65-F5344CB8AC3E}">
        <p14:creationId xmlns:p14="http://schemas.microsoft.com/office/powerpoint/2010/main" val="41568391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p:txBody>
          <a:bodyPr/>
          <a:lstStyle/>
          <a:p>
            <a:r>
              <a:rPr lang="en-US" dirty="0" smtClean="0"/>
              <a:t>In </a:t>
            </a:r>
            <a:r>
              <a:rPr lang="en-US" i="1" dirty="0" err="1" smtClean="0"/>
              <a:t>main.c</a:t>
            </a:r>
            <a:r>
              <a:rPr lang="en-US" i="1" dirty="0" smtClean="0"/>
              <a:t> (2)</a:t>
            </a:r>
            <a:endParaRPr lang="bg-BG" i="1" dirty="0"/>
          </a:p>
        </p:txBody>
      </p:sp>
      <p:pic>
        <p:nvPicPr>
          <p:cNvPr id="6" name="Picture 5"/>
          <p:cNvPicPr>
            <a:picLocks noChangeAspect="1"/>
          </p:cNvPicPr>
          <p:nvPr/>
        </p:nvPicPr>
        <p:blipFill>
          <a:blip r:embed="rId3"/>
          <a:stretch>
            <a:fillRect/>
          </a:stretch>
        </p:blipFill>
        <p:spPr>
          <a:xfrm>
            <a:off x="137527" y="2040680"/>
            <a:ext cx="4534293" cy="3093988"/>
          </a:xfrm>
          <a:prstGeom prst="rect">
            <a:avLst/>
          </a:prstGeom>
        </p:spPr>
      </p:pic>
      <p:pic>
        <p:nvPicPr>
          <p:cNvPr id="7" name="Picture 6"/>
          <p:cNvPicPr>
            <a:picLocks noChangeAspect="1"/>
          </p:cNvPicPr>
          <p:nvPr/>
        </p:nvPicPr>
        <p:blipFill>
          <a:blip r:embed="rId4"/>
          <a:stretch>
            <a:fillRect/>
          </a:stretch>
        </p:blipFill>
        <p:spPr>
          <a:xfrm>
            <a:off x="5342382" y="1403981"/>
            <a:ext cx="6378493" cy="4099915"/>
          </a:xfrm>
          <a:prstGeom prst="rect">
            <a:avLst/>
          </a:prstGeom>
        </p:spPr>
      </p:pic>
    </p:spTree>
    <p:extLst>
      <p:ext uri="{BB962C8B-B14F-4D97-AF65-F5344CB8AC3E}">
        <p14:creationId xmlns:p14="http://schemas.microsoft.com/office/powerpoint/2010/main" val="19819633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7" name="Content Placeholder 2"/>
          <p:cNvSpPr txBox="1">
            <a:spLocks/>
          </p:cNvSpPr>
          <p:nvPr/>
        </p:nvSpPr>
        <p:spPr bwMode="gray">
          <a:xfrm>
            <a:off x="330065" y="1096679"/>
            <a:ext cx="6571583" cy="2123818"/>
          </a:xfrm>
          <a:prstGeom prst="rect">
            <a:avLst/>
          </a:prstGeom>
        </p:spPr>
        <p:txBody>
          <a:bodyPr vert="horz" lIns="0" tIns="360000" rIns="0" bIns="360000" rtlCol="0">
            <a:noAutofit/>
          </a:bodyPr>
          <a:lstStyle>
            <a:lvl1pPr marL="0" indent="0" algn="l" defTabSz="685800" rtl="0" eaLnBrk="1" latinLnBrk="0" hangingPunct="1">
              <a:lnSpc>
                <a:spcPct val="100000"/>
              </a:lnSpc>
              <a:spcBef>
                <a:spcPts val="400"/>
              </a:spcBef>
              <a:buClr>
                <a:schemeClr val="tx2"/>
              </a:buClr>
              <a:buFontTx/>
              <a:buNone/>
              <a:defRPr sz="1600" b="1" kern="1200">
                <a:solidFill>
                  <a:schemeClr val="tx2"/>
                </a:solidFill>
                <a:latin typeface="+mn-lt"/>
                <a:ea typeface="+mn-ea"/>
                <a:cs typeface="+mn-cs"/>
              </a:defRPr>
            </a:lvl1pPr>
            <a:lvl2pPr marL="342000" indent="-342000" algn="l" defTabSz="685800" rtl="0" eaLnBrk="1" latinLnBrk="0" hangingPunct="1">
              <a:lnSpc>
                <a:spcPct val="100000"/>
              </a:lnSpc>
              <a:spcBef>
                <a:spcPts val="400"/>
              </a:spcBef>
              <a:buClr>
                <a:schemeClr val="tx2"/>
              </a:buClr>
              <a:buFont typeface="Wingdings" panose="05000000000000000000" pitchFamily="2" charset="2"/>
              <a:buChar char="§"/>
              <a:defRPr sz="1600" b="1" kern="1200">
                <a:solidFill>
                  <a:schemeClr val="tx2"/>
                </a:solidFill>
                <a:latin typeface="+mn-lt"/>
                <a:ea typeface="+mn-ea"/>
                <a:cs typeface="+mn-cs"/>
              </a:defRPr>
            </a:lvl2pPr>
            <a:lvl3pPr marL="741600" indent="-3420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3pPr>
            <a:lvl4pPr marL="1144800" indent="-2304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4pPr>
            <a:lvl5pPr marL="1602000" indent="-1656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 Build and debug code</a:t>
            </a:r>
          </a:p>
          <a:p>
            <a:endParaRPr lang="bg-BG" dirty="0"/>
          </a:p>
        </p:txBody>
      </p:sp>
      <p:pic>
        <p:nvPicPr>
          <p:cNvPr id="4" name="Picture 3"/>
          <p:cNvPicPr>
            <a:picLocks noChangeAspect="1"/>
          </p:cNvPicPr>
          <p:nvPr/>
        </p:nvPicPr>
        <p:blipFill>
          <a:blip r:embed="rId3"/>
          <a:stretch>
            <a:fillRect/>
          </a:stretch>
        </p:blipFill>
        <p:spPr>
          <a:xfrm>
            <a:off x="3144982" y="992926"/>
            <a:ext cx="8105780" cy="5255474"/>
          </a:xfrm>
          <a:prstGeom prst="rect">
            <a:avLst/>
          </a:prstGeom>
        </p:spPr>
      </p:pic>
    </p:spTree>
    <p:extLst>
      <p:ext uri="{BB962C8B-B14F-4D97-AF65-F5344CB8AC3E}">
        <p14:creationId xmlns:p14="http://schemas.microsoft.com/office/powerpoint/2010/main" val="38472993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22639" y="863974"/>
            <a:ext cx="7384420" cy="5578323"/>
          </a:xfrm>
          <a:prstGeom prst="rect">
            <a:avLst/>
          </a:prstGeom>
        </p:spPr>
      </p:pic>
      <p:sp>
        <p:nvSpPr>
          <p:cNvPr id="2" name="Title 1"/>
          <p:cNvSpPr>
            <a:spLocks noGrp="1"/>
          </p:cNvSpPr>
          <p:nvPr>
            <p:ph type="title"/>
          </p:nvPr>
        </p:nvSpPr>
        <p:spPr/>
        <p:txBody>
          <a:bodyPr/>
          <a:lstStyle/>
          <a:p>
            <a:r>
              <a:rPr lang="en-US" dirty="0"/>
              <a:t>Lab3b: Read and control motor position</a:t>
            </a:r>
            <a:endParaRPr lang="bg-BG" dirty="0"/>
          </a:p>
        </p:txBody>
      </p:sp>
      <p:sp>
        <p:nvSpPr>
          <p:cNvPr id="6" name="Right Arrow 5"/>
          <p:cNvSpPr/>
          <p:nvPr/>
        </p:nvSpPr>
        <p:spPr>
          <a:xfrm rot="8074571">
            <a:off x="7000699" y="4111728"/>
            <a:ext cx="909787" cy="359221"/>
          </a:xfrm>
          <a:prstGeom prst="rightArrow">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9" name="Content Placeholder 2"/>
          <p:cNvSpPr txBox="1">
            <a:spLocks/>
          </p:cNvSpPr>
          <p:nvPr/>
        </p:nvSpPr>
        <p:spPr bwMode="gray">
          <a:xfrm>
            <a:off x="6464268" y="3213595"/>
            <a:ext cx="6571583" cy="879079"/>
          </a:xfrm>
          <a:prstGeom prst="rect">
            <a:avLst/>
          </a:prstGeom>
        </p:spPr>
        <p:txBody>
          <a:bodyPr vert="horz" lIns="0" tIns="360000" rIns="0" bIns="360000" rtlCol="0">
            <a:noAutofit/>
          </a:bodyPr>
          <a:lstStyle>
            <a:lvl1pPr marL="0" indent="0" algn="l" defTabSz="685800" rtl="0" eaLnBrk="1" latinLnBrk="0" hangingPunct="1">
              <a:lnSpc>
                <a:spcPct val="100000"/>
              </a:lnSpc>
              <a:spcBef>
                <a:spcPts val="400"/>
              </a:spcBef>
              <a:buClr>
                <a:schemeClr val="tx2"/>
              </a:buClr>
              <a:buFontTx/>
              <a:buNone/>
              <a:defRPr sz="1600" b="1" kern="1200">
                <a:solidFill>
                  <a:schemeClr val="tx2"/>
                </a:solidFill>
                <a:latin typeface="+mn-lt"/>
                <a:ea typeface="+mn-ea"/>
                <a:cs typeface="+mn-cs"/>
              </a:defRPr>
            </a:lvl1pPr>
            <a:lvl2pPr marL="342000" indent="-342000" algn="l" defTabSz="685800" rtl="0" eaLnBrk="1" latinLnBrk="0" hangingPunct="1">
              <a:lnSpc>
                <a:spcPct val="100000"/>
              </a:lnSpc>
              <a:spcBef>
                <a:spcPts val="400"/>
              </a:spcBef>
              <a:buClr>
                <a:schemeClr val="tx2"/>
              </a:buClr>
              <a:buFont typeface="Wingdings" panose="05000000000000000000" pitchFamily="2" charset="2"/>
              <a:buChar char="§"/>
              <a:defRPr sz="1600" b="1" kern="1200">
                <a:solidFill>
                  <a:schemeClr val="tx2"/>
                </a:solidFill>
                <a:latin typeface="+mn-lt"/>
                <a:ea typeface="+mn-ea"/>
                <a:cs typeface="+mn-cs"/>
              </a:defRPr>
            </a:lvl2pPr>
            <a:lvl3pPr marL="741600" indent="-3420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3pPr>
            <a:lvl4pPr marL="1144800" indent="-2304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4pPr>
            <a:lvl5pPr marL="1602000" indent="-1656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Click </a:t>
            </a:r>
            <a:r>
              <a:rPr lang="en-US" dirty="0" smtClean="0">
                <a:solidFill>
                  <a:srgbClr val="00B0F0"/>
                </a:solidFill>
              </a:rPr>
              <a:t>Connect</a:t>
            </a:r>
            <a:r>
              <a:rPr lang="en-US" dirty="0" smtClean="0"/>
              <a:t> button if the Console is </a:t>
            </a:r>
            <a:r>
              <a:rPr lang="en-US" dirty="0" smtClean="0">
                <a:solidFill>
                  <a:srgbClr val="00B0F0"/>
                </a:solidFill>
              </a:rPr>
              <a:t>CLOSED</a:t>
            </a:r>
          </a:p>
          <a:p>
            <a:endParaRPr lang="bg-BG" dirty="0"/>
          </a:p>
        </p:txBody>
      </p:sp>
      <p:sp>
        <p:nvSpPr>
          <p:cNvPr id="10" name="Oval 9"/>
          <p:cNvSpPr/>
          <p:nvPr/>
        </p:nvSpPr>
        <p:spPr>
          <a:xfrm>
            <a:off x="1906700" y="4741429"/>
            <a:ext cx="1894834" cy="33068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b="0" dirty="0" smtClean="0">
                <a:solidFill>
                  <a:schemeClr val="tx1"/>
                </a:solidFill>
              </a:rPr>
              <a:t>                        </a:t>
            </a:r>
            <a:endParaRPr lang="bg-BG" sz="1600" b="0" dirty="0" err="1" smtClean="0">
              <a:solidFill>
                <a:schemeClr val="tx1"/>
              </a:solidFill>
            </a:endParaRPr>
          </a:p>
        </p:txBody>
      </p:sp>
    </p:spTree>
    <p:extLst>
      <p:ext uri="{BB962C8B-B14F-4D97-AF65-F5344CB8AC3E}">
        <p14:creationId xmlns:p14="http://schemas.microsoft.com/office/powerpoint/2010/main" val="10585593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5" name="Content Placeholder 2"/>
          <p:cNvSpPr>
            <a:spLocks noGrp="1"/>
          </p:cNvSpPr>
          <p:nvPr>
            <p:ph sz="quarter" idx="10"/>
          </p:nvPr>
        </p:nvSpPr>
        <p:spPr>
          <a:xfrm>
            <a:off x="431999" y="853043"/>
            <a:ext cx="9701215" cy="5472000"/>
          </a:xfrm>
        </p:spPr>
        <p:txBody>
          <a:bodyPr/>
          <a:lstStyle/>
          <a:p>
            <a:pPr marL="285750" indent="-285750">
              <a:buFontTx/>
              <a:buChar char="-"/>
            </a:pPr>
            <a:r>
              <a:rPr lang="en-US" dirty="0" smtClean="0"/>
              <a:t>Resume and observe </a:t>
            </a:r>
            <a:r>
              <a:rPr lang="en-US" dirty="0"/>
              <a:t>the values of </a:t>
            </a:r>
            <a:r>
              <a:rPr lang="en-US" dirty="0" err="1" smtClean="0">
                <a:solidFill>
                  <a:srgbClr val="009B9B"/>
                </a:solidFill>
              </a:rPr>
              <a:t>adc_raw</a:t>
            </a:r>
            <a:r>
              <a:rPr lang="en-US" dirty="0" smtClean="0"/>
              <a:t>, </a:t>
            </a:r>
            <a:r>
              <a:rPr lang="en-US" dirty="0" err="1" smtClean="0">
                <a:solidFill>
                  <a:srgbClr val="009B9B"/>
                </a:solidFill>
              </a:rPr>
              <a:t>adc_mV</a:t>
            </a:r>
            <a:r>
              <a:rPr lang="en-US" dirty="0"/>
              <a:t>, </a:t>
            </a:r>
            <a:r>
              <a:rPr lang="en-US" dirty="0" err="1" smtClean="0">
                <a:solidFill>
                  <a:srgbClr val="009B9B"/>
                </a:solidFill>
              </a:rPr>
              <a:t>dutyCycleX</a:t>
            </a:r>
            <a:r>
              <a:rPr lang="en-US" dirty="0"/>
              <a:t>,</a:t>
            </a:r>
            <a:r>
              <a:rPr lang="en-US" dirty="0" smtClean="0">
                <a:solidFill>
                  <a:srgbClr val="009B9B"/>
                </a:solidFill>
              </a:rPr>
              <a:t> </a:t>
            </a:r>
            <a:r>
              <a:rPr lang="en-US" dirty="0" err="1" smtClean="0">
                <a:solidFill>
                  <a:srgbClr val="009B9B"/>
                </a:solidFill>
              </a:rPr>
              <a:t>dutyCycleY</a:t>
            </a:r>
            <a:r>
              <a:rPr lang="en-US" dirty="0" smtClean="0"/>
              <a:t> </a:t>
            </a:r>
            <a:r>
              <a:rPr lang="en-US" dirty="0"/>
              <a:t>in </a:t>
            </a:r>
            <a:r>
              <a:rPr lang="en-US" dirty="0" smtClean="0">
                <a:solidFill>
                  <a:srgbClr val="009B9B"/>
                </a:solidFill>
              </a:rPr>
              <a:t>Live Expression</a:t>
            </a:r>
            <a:endParaRPr lang="en-US" dirty="0">
              <a:solidFill>
                <a:srgbClr val="009B9B"/>
              </a:solidFill>
            </a:endParaRPr>
          </a:p>
        </p:txBody>
      </p:sp>
      <p:pic>
        <p:nvPicPr>
          <p:cNvPr id="4" name="Picture 3"/>
          <p:cNvPicPr>
            <a:picLocks noChangeAspect="1"/>
          </p:cNvPicPr>
          <p:nvPr/>
        </p:nvPicPr>
        <p:blipFill>
          <a:blip r:embed="rId3"/>
          <a:stretch>
            <a:fillRect/>
          </a:stretch>
        </p:blipFill>
        <p:spPr>
          <a:xfrm>
            <a:off x="1438101" y="1676173"/>
            <a:ext cx="9609513" cy="4721786"/>
          </a:xfrm>
          <a:prstGeom prst="rect">
            <a:avLst/>
          </a:prstGeom>
        </p:spPr>
      </p:pic>
      <p:sp>
        <p:nvSpPr>
          <p:cNvPr id="8" name="Rectangle 7"/>
          <p:cNvSpPr/>
          <p:nvPr/>
        </p:nvSpPr>
        <p:spPr>
          <a:xfrm>
            <a:off x="2628206" y="5154081"/>
            <a:ext cx="1593273" cy="131678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10" name="Content Placeholder 2"/>
          <p:cNvSpPr txBox="1">
            <a:spLocks/>
          </p:cNvSpPr>
          <p:nvPr/>
        </p:nvSpPr>
        <p:spPr bwMode="gray">
          <a:xfrm>
            <a:off x="6019800" y="3213595"/>
            <a:ext cx="5621867" cy="879079"/>
          </a:xfrm>
          <a:prstGeom prst="rect">
            <a:avLst/>
          </a:prstGeom>
        </p:spPr>
        <p:txBody>
          <a:bodyPr vert="horz" lIns="0" tIns="360000" rIns="0" bIns="360000" rtlCol="0">
            <a:noAutofit/>
          </a:bodyPr>
          <a:lstStyle>
            <a:lvl1pPr marL="0" indent="0" algn="l" defTabSz="685800" rtl="0" eaLnBrk="1" latinLnBrk="0" hangingPunct="1">
              <a:lnSpc>
                <a:spcPct val="100000"/>
              </a:lnSpc>
              <a:spcBef>
                <a:spcPts val="400"/>
              </a:spcBef>
              <a:buClr>
                <a:schemeClr val="tx2"/>
              </a:buClr>
              <a:buFontTx/>
              <a:buNone/>
              <a:defRPr sz="1600" b="1" kern="1200">
                <a:solidFill>
                  <a:schemeClr val="tx2"/>
                </a:solidFill>
                <a:latin typeface="+mn-lt"/>
                <a:ea typeface="+mn-ea"/>
                <a:cs typeface="+mn-cs"/>
              </a:defRPr>
            </a:lvl1pPr>
            <a:lvl2pPr marL="342000" indent="-342000" algn="l" defTabSz="685800" rtl="0" eaLnBrk="1" latinLnBrk="0" hangingPunct="1">
              <a:lnSpc>
                <a:spcPct val="100000"/>
              </a:lnSpc>
              <a:spcBef>
                <a:spcPts val="400"/>
              </a:spcBef>
              <a:buClr>
                <a:schemeClr val="tx2"/>
              </a:buClr>
              <a:buFont typeface="Wingdings" panose="05000000000000000000" pitchFamily="2" charset="2"/>
              <a:buChar char="§"/>
              <a:defRPr sz="1600" b="1" kern="1200">
                <a:solidFill>
                  <a:schemeClr val="tx2"/>
                </a:solidFill>
                <a:latin typeface="+mn-lt"/>
                <a:ea typeface="+mn-ea"/>
                <a:cs typeface="+mn-cs"/>
              </a:defRPr>
            </a:lvl2pPr>
            <a:lvl3pPr marL="741600" indent="-3420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3pPr>
            <a:lvl4pPr marL="1144800" indent="-2304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4pPr>
            <a:lvl5pPr marL="1602000" indent="-165600" algn="l" defTabSz="685800" rtl="0" eaLnBrk="1" latinLnBrk="0" hangingPunct="1">
              <a:lnSpc>
                <a:spcPct val="100000"/>
              </a:lnSpc>
              <a:spcBef>
                <a:spcPts val="300"/>
              </a:spcBef>
              <a:buClr>
                <a:schemeClr val="tx2"/>
              </a:buClr>
              <a:buFont typeface="Wingdings" panose="05000000000000000000" pitchFamily="2" charset="2"/>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Measure the voltage in PC8 and PC9.</a:t>
            </a:r>
          </a:p>
          <a:p>
            <a:r>
              <a:rPr lang="en-US" dirty="0" smtClean="0">
                <a:solidFill>
                  <a:srgbClr val="00B0F0"/>
                </a:solidFill>
              </a:rPr>
              <a:t>They should be the same with </a:t>
            </a:r>
            <a:r>
              <a:rPr lang="en-US" dirty="0" err="1" smtClean="0">
                <a:solidFill>
                  <a:srgbClr val="00B0F0"/>
                </a:solidFill>
              </a:rPr>
              <a:t>adc_mV</a:t>
            </a:r>
            <a:r>
              <a:rPr lang="en-US" dirty="0" smtClean="0">
                <a:solidFill>
                  <a:srgbClr val="00B0F0"/>
                </a:solidFill>
              </a:rPr>
              <a:t>[0] and </a:t>
            </a:r>
            <a:r>
              <a:rPr lang="en-US" dirty="0" err="1" smtClean="0">
                <a:solidFill>
                  <a:srgbClr val="00B0F0"/>
                </a:solidFill>
              </a:rPr>
              <a:t>adc_mV</a:t>
            </a:r>
            <a:r>
              <a:rPr lang="en-US" dirty="0" smtClean="0">
                <a:solidFill>
                  <a:srgbClr val="00B0F0"/>
                </a:solidFill>
              </a:rPr>
              <a:t>[1]</a:t>
            </a:r>
          </a:p>
          <a:p>
            <a:endParaRPr lang="bg-BG" dirty="0"/>
          </a:p>
        </p:txBody>
      </p:sp>
    </p:spTree>
    <p:extLst>
      <p:ext uri="{BB962C8B-B14F-4D97-AF65-F5344CB8AC3E}">
        <p14:creationId xmlns:p14="http://schemas.microsoft.com/office/powerpoint/2010/main" val="88628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18" name="Content Placeholder 2"/>
          <p:cNvSpPr>
            <a:spLocks noGrp="1"/>
          </p:cNvSpPr>
          <p:nvPr>
            <p:ph sz="quarter" idx="10"/>
          </p:nvPr>
        </p:nvSpPr>
        <p:spPr>
          <a:xfrm>
            <a:off x="432001" y="2174241"/>
            <a:ext cx="11201199" cy="4132958"/>
          </a:xfrm>
        </p:spPr>
        <p:txBody>
          <a:bodyPr/>
          <a:lstStyle/>
          <a:p>
            <a:pPr lvl="1" indent="0" algn="ctr">
              <a:buNone/>
            </a:pPr>
            <a:r>
              <a:rPr lang="en-US" sz="3200" dirty="0" smtClean="0"/>
              <a:t>Use PWM </a:t>
            </a:r>
            <a:r>
              <a:rPr lang="en-US" sz="3200" dirty="0"/>
              <a:t>duty cycle </a:t>
            </a:r>
            <a:r>
              <a:rPr lang="en-US" sz="3200" dirty="0" smtClean="0"/>
              <a:t>as Motor control</a:t>
            </a:r>
          </a:p>
          <a:p>
            <a:pPr lvl="1" indent="0" algn="ctr">
              <a:buNone/>
            </a:pPr>
            <a:endParaRPr lang="en-US" sz="3200" dirty="0"/>
          </a:p>
          <a:p>
            <a:pPr lvl="1" indent="0" algn="ctr">
              <a:buNone/>
            </a:pPr>
            <a:endParaRPr lang="en-US" sz="3200" dirty="0"/>
          </a:p>
          <a:p>
            <a:endParaRPr lang="bg-BG" dirty="0"/>
          </a:p>
        </p:txBody>
      </p:sp>
      <p:sp>
        <p:nvSpPr>
          <p:cNvPr id="4" name="Content Placeholder 2"/>
          <p:cNvSpPr>
            <a:spLocks noGrp="1"/>
          </p:cNvSpPr>
          <p:nvPr>
            <p:ph sz="quarter" idx="10"/>
          </p:nvPr>
        </p:nvSpPr>
        <p:spPr>
          <a:xfrm>
            <a:off x="2734887" y="3582786"/>
            <a:ext cx="5935288" cy="2366965"/>
          </a:xfrm>
        </p:spPr>
        <p:txBody>
          <a:bodyPr/>
          <a:lstStyle/>
          <a:p>
            <a:pPr lvl="1" indent="0">
              <a:buNone/>
            </a:pPr>
            <a:r>
              <a:rPr lang="en-US" i="1" dirty="0" smtClean="0">
                <a:solidFill>
                  <a:srgbClr val="FF0000"/>
                </a:solidFill>
              </a:rPr>
              <a:t>Please remember that:</a:t>
            </a:r>
          </a:p>
          <a:p>
            <a:pPr lvl="1" indent="0">
              <a:buNone/>
            </a:pPr>
            <a:r>
              <a:rPr lang="en-US" i="1" dirty="0" smtClean="0">
                <a:solidFill>
                  <a:srgbClr val="FF0000"/>
                </a:solidFill>
              </a:rPr>
              <a:t>PWM from NUCLEO gives maximum voltage 3.3 VDC</a:t>
            </a:r>
          </a:p>
          <a:p>
            <a:pPr lvl="1" indent="0">
              <a:buNone/>
            </a:pPr>
            <a:endParaRPr lang="en-US" dirty="0" smtClean="0"/>
          </a:p>
          <a:p>
            <a:pPr lvl="1" indent="0">
              <a:buNone/>
            </a:pPr>
            <a:endParaRPr lang="en-US" dirty="0" smtClean="0"/>
          </a:p>
        </p:txBody>
      </p:sp>
      <p:pic>
        <p:nvPicPr>
          <p:cNvPr id="5" name="Picture 4"/>
          <p:cNvPicPr>
            <a:picLocks noChangeAspect="1"/>
          </p:cNvPicPr>
          <p:nvPr/>
        </p:nvPicPr>
        <p:blipFill>
          <a:blip r:embed="rId3"/>
          <a:stretch>
            <a:fillRect/>
          </a:stretch>
        </p:blipFill>
        <p:spPr>
          <a:xfrm>
            <a:off x="1921477" y="3846358"/>
            <a:ext cx="885055" cy="788723"/>
          </a:xfrm>
          <a:prstGeom prst="rect">
            <a:avLst/>
          </a:prstGeom>
        </p:spPr>
      </p:pic>
    </p:spTree>
    <p:extLst>
      <p:ext uri="{BB962C8B-B14F-4D97-AF65-F5344CB8AC3E}">
        <p14:creationId xmlns:p14="http://schemas.microsoft.com/office/powerpoint/2010/main" val="18424233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01721" y="1958903"/>
            <a:ext cx="7425202" cy="3748055"/>
          </a:xfrm>
          <a:prstGeom prst="rect">
            <a:avLst/>
          </a:prstGeom>
        </p:spPr>
      </p:pic>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163783"/>
            <a:ext cx="11330508" cy="5143416"/>
          </a:xfrm>
        </p:spPr>
        <p:txBody>
          <a:bodyPr/>
          <a:lstStyle/>
          <a:p>
            <a:pPr marL="285750" indent="-285750">
              <a:buFontTx/>
              <a:buChar char="-"/>
            </a:pPr>
            <a:endParaRPr lang="en-US" dirty="0"/>
          </a:p>
          <a:p>
            <a:endParaRPr lang="en-US" dirty="0"/>
          </a:p>
          <a:p>
            <a:endParaRPr lang="en-US" dirty="0" smtClean="0"/>
          </a:p>
        </p:txBody>
      </p:sp>
      <p:sp>
        <p:nvSpPr>
          <p:cNvPr id="5" name="Rectangle 4"/>
          <p:cNvSpPr/>
          <p:nvPr/>
        </p:nvSpPr>
        <p:spPr>
          <a:xfrm>
            <a:off x="352368" y="1163783"/>
            <a:ext cx="3677482" cy="338554"/>
          </a:xfrm>
          <a:prstGeom prst="rect">
            <a:avLst/>
          </a:prstGeom>
        </p:spPr>
        <p:txBody>
          <a:bodyPr wrap="none">
            <a:spAutoFit/>
          </a:bodyPr>
          <a:lstStyle/>
          <a:p>
            <a:r>
              <a:rPr lang="en-US" sz="1600" b="1" dirty="0" smtClean="0">
                <a:solidFill>
                  <a:schemeClr val="tx2"/>
                </a:solidFill>
              </a:rPr>
              <a:t>Truth table of INx1, INx2, and </a:t>
            </a:r>
            <a:r>
              <a:rPr lang="en-US" sz="1600" b="1" dirty="0" err="1" smtClean="0">
                <a:solidFill>
                  <a:schemeClr val="tx2"/>
                </a:solidFill>
              </a:rPr>
              <a:t>PWMx</a:t>
            </a:r>
            <a:endParaRPr lang="bg-BG" sz="1600" b="1" dirty="0">
              <a:solidFill>
                <a:schemeClr val="tx2"/>
              </a:solidFill>
            </a:endParaRPr>
          </a:p>
        </p:txBody>
      </p:sp>
    </p:spTree>
    <p:extLst>
      <p:ext uri="{BB962C8B-B14F-4D97-AF65-F5344CB8AC3E}">
        <p14:creationId xmlns:p14="http://schemas.microsoft.com/office/powerpoint/2010/main" val="36152187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163783"/>
            <a:ext cx="11330508" cy="5143416"/>
          </a:xfrm>
        </p:spPr>
        <p:txBody>
          <a:bodyPr/>
          <a:lstStyle/>
          <a:p>
            <a:pPr marL="285750" indent="-285750">
              <a:buFontTx/>
              <a:buChar char="-"/>
            </a:pPr>
            <a:endParaRPr lang="en-US" dirty="0"/>
          </a:p>
          <a:p>
            <a:endParaRPr lang="en-US" dirty="0"/>
          </a:p>
          <a:p>
            <a:endParaRPr lang="en-US" dirty="0" smtClean="0"/>
          </a:p>
        </p:txBody>
      </p:sp>
      <p:sp>
        <p:nvSpPr>
          <p:cNvPr id="5" name="Rectangle 4"/>
          <p:cNvSpPr/>
          <p:nvPr/>
        </p:nvSpPr>
        <p:spPr>
          <a:xfrm>
            <a:off x="352368" y="1163783"/>
            <a:ext cx="2720617" cy="338554"/>
          </a:xfrm>
          <a:prstGeom prst="rect">
            <a:avLst/>
          </a:prstGeom>
        </p:spPr>
        <p:txBody>
          <a:bodyPr wrap="none">
            <a:spAutoFit/>
          </a:bodyPr>
          <a:lstStyle/>
          <a:p>
            <a:r>
              <a:rPr lang="en-US" sz="1600" b="1" dirty="0" smtClean="0">
                <a:solidFill>
                  <a:schemeClr val="tx2"/>
                </a:solidFill>
              </a:rPr>
              <a:t>Implementation: in </a:t>
            </a:r>
            <a:r>
              <a:rPr lang="en-US" sz="1600" b="1" i="1" dirty="0" err="1" smtClean="0">
                <a:solidFill>
                  <a:schemeClr val="tx2"/>
                </a:solidFill>
              </a:rPr>
              <a:t>main.c</a:t>
            </a:r>
            <a:endParaRPr lang="bg-BG" sz="1600" b="1" i="1" dirty="0">
              <a:solidFill>
                <a:schemeClr val="tx2"/>
              </a:solidFill>
            </a:endParaRPr>
          </a:p>
        </p:txBody>
      </p:sp>
      <p:pic>
        <p:nvPicPr>
          <p:cNvPr id="6" name="Picture 5"/>
          <p:cNvPicPr>
            <a:picLocks noChangeAspect="1"/>
          </p:cNvPicPr>
          <p:nvPr/>
        </p:nvPicPr>
        <p:blipFill>
          <a:blip r:embed="rId3"/>
          <a:stretch>
            <a:fillRect/>
          </a:stretch>
        </p:blipFill>
        <p:spPr>
          <a:xfrm>
            <a:off x="157657" y="1554373"/>
            <a:ext cx="5799323" cy="2941575"/>
          </a:xfrm>
          <a:prstGeom prst="rect">
            <a:avLst/>
          </a:prstGeom>
        </p:spPr>
      </p:pic>
      <p:pic>
        <p:nvPicPr>
          <p:cNvPr id="7" name="Picture 6"/>
          <p:cNvPicPr>
            <a:picLocks noChangeAspect="1"/>
          </p:cNvPicPr>
          <p:nvPr/>
        </p:nvPicPr>
        <p:blipFill>
          <a:blip r:embed="rId4"/>
          <a:stretch>
            <a:fillRect/>
          </a:stretch>
        </p:blipFill>
        <p:spPr>
          <a:xfrm>
            <a:off x="6097255" y="1502337"/>
            <a:ext cx="5563082" cy="2789162"/>
          </a:xfrm>
          <a:prstGeom prst="rect">
            <a:avLst/>
          </a:prstGeom>
        </p:spPr>
      </p:pic>
      <p:pic>
        <p:nvPicPr>
          <p:cNvPr id="10" name="Picture 9"/>
          <p:cNvPicPr>
            <a:picLocks noChangeAspect="1"/>
          </p:cNvPicPr>
          <p:nvPr/>
        </p:nvPicPr>
        <p:blipFill>
          <a:blip r:embed="rId5"/>
          <a:stretch>
            <a:fillRect/>
          </a:stretch>
        </p:blipFill>
        <p:spPr>
          <a:xfrm>
            <a:off x="3166269" y="4630053"/>
            <a:ext cx="4313294" cy="1630821"/>
          </a:xfrm>
          <a:prstGeom prst="rect">
            <a:avLst/>
          </a:prstGeom>
        </p:spPr>
      </p:pic>
    </p:spTree>
    <p:extLst>
      <p:ext uri="{BB962C8B-B14F-4D97-AF65-F5344CB8AC3E}">
        <p14:creationId xmlns:p14="http://schemas.microsoft.com/office/powerpoint/2010/main" val="418296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bg-BG"/>
          </a:p>
        </p:txBody>
      </p:sp>
      <p:sp>
        <p:nvSpPr>
          <p:cNvPr id="3" name="Content Placeholder 2"/>
          <p:cNvSpPr>
            <a:spLocks noGrp="1"/>
          </p:cNvSpPr>
          <p:nvPr>
            <p:ph sz="quarter" idx="10"/>
          </p:nvPr>
        </p:nvSpPr>
        <p:spPr>
          <a:xfrm>
            <a:off x="432001" y="2209800"/>
            <a:ext cx="10755544" cy="2223656"/>
          </a:xfrm>
        </p:spPr>
        <p:txBody>
          <a:bodyPr/>
          <a:lstStyle/>
          <a:p>
            <a:pPr algn="ctr"/>
            <a:r>
              <a:rPr lang="en-US" sz="2800" dirty="0" smtClean="0"/>
              <a:t>Lab3b </a:t>
            </a:r>
          </a:p>
          <a:p>
            <a:pPr algn="ctr"/>
            <a:r>
              <a:rPr lang="en-US" sz="2800" dirty="0"/>
              <a:t>Read </a:t>
            </a:r>
            <a:r>
              <a:rPr lang="en-US" sz="2800" dirty="0" smtClean="0"/>
              <a:t>and control </a:t>
            </a:r>
            <a:r>
              <a:rPr lang="en-US" sz="2800" dirty="0"/>
              <a:t>motor </a:t>
            </a:r>
            <a:r>
              <a:rPr lang="en-US" sz="2800" dirty="0" smtClean="0"/>
              <a:t>position</a:t>
            </a:r>
          </a:p>
          <a:p>
            <a:pPr algn="ctr"/>
            <a:r>
              <a:rPr lang="en-US" sz="2800" dirty="0" smtClean="0"/>
              <a:t>(ADC, UART, and PWM implementation)</a:t>
            </a:r>
            <a:endParaRPr lang="en-US" sz="2800" dirty="0"/>
          </a:p>
        </p:txBody>
      </p:sp>
    </p:spTree>
    <p:extLst>
      <p:ext uri="{BB962C8B-B14F-4D97-AF65-F5344CB8AC3E}">
        <p14:creationId xmlns:p14="http://schemas.microsoft.com/office/powerpoint/2010/main" val="36848944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163783"/>
            <a:ext cx="11330508" cy="5143416"/>
          </a:xfrm>
        </p:spPr>
        <p:txBody>
          <a:bodyPr/>
          <a:lstStyle/>
          <a:p>
            <a:pPr marL="285750" indent="-285750">
              <a:buFontTx/>
              <a:buChar char="-"/>
            </a:pPr>
            <a:endParaRPr lang="en-US" dirty="0"/>
          </a:p>
          <a:p>
            <a:endParaRPr lang="en-US" dirty="0"/>
          </a:p>
          <a:p>
            <a:endParaRPr lang="en-US" dirty="0" smtClean="0"/>
          </a:p>
        </p:txBody>
      </p:sp>
      <p:sp>
        <p:nvSpPr>
          <p:cNvPr id="5" name="Rectangle 4"/>
          <p:cNvSpPr/>
          <p:nvPr/>
        </p:nvSpPr>
        <p:spPr>
          <a:xfrm>
            <a:off x="352368" y="1163783"/>
            <a:ext cx="3170227" cy="338554"/>
          </a:xfrm>
          <a:prstGeom prst="rect">
            <a:avLst/>
          </a:prstGeom>
        </p:spPr>
        <p:txBody>
          <a:bodyPr wrap="none">
            <a:spAutoFit/>
          </a:bodyPr>
          <a:lstStyle/>
          <a:p>
            <a:r>
              <a:rPr lang="en-US" sz="1600" b="1" dirty="0" smtClean="0">
                <a:solidFill>
                  <a:schemeClr val="tx2"/>
                </a:solidFill>
              </a:rPr>
              <a:t>To be noticed for LO1 and LO2</a:t>
            </a:r>
            <a:endParaRPr lang="bg-BG" sz="1600" b="1" dirty="0">
              <a:solidFill>
                <a:schemeClr val="tx2"/>
              </a:solidFill>
            </a:endParaRPr>
          </a:p>
        </p:txBody>
      </p:sp>
      <p:pic>
        <p:nvPicPr>
          <p:cNvPr id="6" name="Picture 5"/>
          <p:cNvPicPr>
            <a:picLocks noChangeAspect="1"/>
          </p:cNvPicPr>
          <p:nvPr/>
        </p:nvPicPr>
        <p:blipFill>
          <a:blip r:embed="rId3"/>
          <a:stretch>
            <a:fillRect/>
          </a:stretch>
        </p:blipFill>
        <p:spPr>
          <a:xfrm>
            <a:off x="1937481" y="1728846"/>
            <a:ext cx="6424217" cy="1928027"/>
          </a:xfrm>
          <a:prstGeom prst="rect">
            <a:avLst/>
          </a:prstGeom>
        </p:spPr>
      </p:pic>
      <p:pic>
        <p:nvPicPr>
          <p:cNvPr id="7" name="Picture 6"/>
          <p:cNvPicPr>
            <a:picLocks noChangeAspect="1"/>
          </p:cNvPicPr>
          <p:nvPr/>
        </p:nvPicPr>
        <p:blipFill rotWithShape="1">
          <a:blip r:embed="rId4"/>
          <a:srcRect t="4680"/>
          <a:stretch/>
        </p:blipFill>
        <p:spPr>
          <a:xfrm>
            <a:off x="1395105" y="4509908"/>
            <a:ext cx="7703877" cy="1400822"/>
          </a:xfrm>
          <a:prstGeom prst="rect">
            <a:avLst/>
          </a:prstGeom>
        </p:spPr>
      </p:pic>
      <p:sp>
        <p:nvSpPr>
          <p:cNvPr id="8" name="Rectangle 7"/>
          <p:cNvSpPr/>
          <p:nvPr/>
        </p:nvSpPr>
        <p:spPr>
          <a:xfrm>
            <a:off x="352368" y="4052659"/>
            <a:ext cx="2821478" cy="338554"/>
          </a:xfrm>
          <a:prstGeom prst="rect">
            <a:avLst/>
          </a:prstGeom>
        </p:spPr>
        <p:txBody>
          <a:bodyPr wrap="none">
            <a:spAutoFit/>
          </a:bodyPr>
          <a:lstStyle/>
          <a:p>
            <a:r>
              <a:rPr lang="en-US" sz="1600" b="1" dirty="0" smtClean="0">
                <a:solidFill>
                  <a:schemeClr val="tx2"/>
                </a:solidFill>
              </a:rPr>
              <a:t>Truth table of LO1 and LO2</a:t>
            </a:r>
            <a:endParaRPr lang="bg-BG" sz="1600" b="1" dirty="0">
              <a:solidFill>
                <a:schemeClr val="tx2"/>
              </a:solidFill>
            </a:endParaRPr>
          </a:p>
        </p:txBody>
      </p:sp>
      <p:sp>
        <p:nvSpPr>
          <p:cNvPr id="9" name="Rectangle 8"/>
          <p:cNvSpPr/>
          <p:nvPr/>
        </p:nvSpPr>
        <p:spPr>
          <a:xfrm>
            <a:off x="1312875" y="5086350"/>
            <a:ext cx="7855618" cy="82438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4" name="Rectangle 3"/>
          <p:cNvSpPr/>
          <p:nvPr/>
        </p:nvSpPr>
        <p:spPr>
          <a:xfrm>
            <a:off x="9181213" y="5086350"/>
            <a:ext cx="2660930" cy="584775"/>
          </a:xfrm>
          <a:prstGeom prst="rect">
            <a:avLst/>
          </a:prstGeom>
        </p:spPr>
        <p:txBody>
          <a:bodyPr wrap="square">
            <a:spAutoFit/>
          </a:bodyPr>
          <a:lstStyle/>
          <a:p>
            <a:r>
              <a:rPr lang="en-US" sz="1600" dirty="0" smtClean="0">
                <a:solidFill>
                  <a:srgbClr val="00B0F0"/>
                </a:solidFill>
              </a:rPr>
              <a:t>Compare these rows with the code of the next page</a:t>
            </a:r>
            <a:endParaRPr lang="en-US" sz="1600" dirty="0">
              <a:solidFill>
                <a:srgbClr val="00B0F0"/>
              </a:solidFill>
            </a:endParaRPr>
          </a:p>
        </p:txBody>
      </p:sp>
    </p:spTree>
    <p:extLst>
      <p:ext uri="{BB962C8B-B14F-4D97-AF65-F5344CB8AC3E}">
        <p14:creationId xmlns:p14="http://schemas.microsoft.com/office/powerpoint/2010/main" val="33509023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163783"/>
            <a:ext cx="11330508" cy="5143416"/>
          </a:xfrm>
        </p:spPr>
        <p:txBody>
          <a:bodyPr/>
          <a:lstStyle/>
          <a:p>
            <a:pPr marL="285750" indent="-285750">
              <a:buFontTx/>
              <a:buChar char="-"/>
            </a:pPr>
            <a:endParaRPr lang="en-US" dirty="0"/>
          </a:p>
          <a:p>
            <a:endParaRPr lang="en-US" dirty="0"/>
          </a:p>
          <a:p>
            <a:endParaRPr lang="en-US" dirty="0" smtClean="0"/>
          </a:p>
        </p:txBody>
      </p:sp>
      <p:sp>
        <p:nvSpPr>
          <p:cNvPr id="5" name="Rectangle 4"/>
          <p:cNvSpPr/>
          <p:nvPr/>
        </p:nvSpPr>
        <p:spPr>
          <a:xfrm>
            <a:off x="352368" y="1163783"/>
            <a:ext cx="3416320" cy="584775"/>
          </a:xfrm>
          <a:prstGeom prst="rect">
            <a:avLst/>
          </a:prstGeom>
        </p:spPr>
        <p:txBody>
          <a:bodyPr wrap="none">
            <a:spAutoFit/>
          </a:bodyPr>
          <a:lstStyle/>
          <a:p>
            <a:r>
              <a:rPr lang="en-US" sz="1600" b="1" dirty="0" smtClean="0">
                <a:solidFill>
                  <a:schemeClr val="tx2"/>
                </a:solidFill>
              </a:rPr>
              <a:t>Implementation of LO1 and LO2: </a:t>
            </a:r>
          </a:p>
          <a:p>
            <a:r>
              <a:rPr lang="en-US" sz="1600" b="1" dirty="0" smtClean="0">
                <a:solidFill>
                  <a:schemeClr val="tx2"/>
                </a:solidFill>
              </a:rPr>
              <a:t>in </a:t>
            </a:r>
            <a:r>
              <a:rPr lang="en-US" sz="1600" b="1" i="1" dirty="0" err="1" smtClean="0">
                <a:solidFill>
                  <a:schemeClr val="tx2"/>
                </a:solidFill>
              </a:rPr>
              <a:t>main.c</a:t>
            </a:r>
            <a:endParaRPr lang="bg-BG" sz="1600" b="1" i="1" dirty="0">
              <a:solidFill>
                <a:schemeClr val="tx2"/>
              </a:solidFill>
            </a:endParaRPr>
          </a:p>
        </p:txBody>
      </p:sp>
      <p:pic>
        <p:nvPicPr>
          <p:cNvPr id="4" name="Picture 3"/>
          <p:cNvPicPr>
            <a:picLocks noChangeAspect="1"/>
          </p:cNvPicPr>
          <p:nvPr/>
        </p:nvPicPr>
        <p:blipFill>
          <a:blip r:embed="rId3"/>
          <a:stretch>
            <a:fillRect/>
          </a:stretch>
        </p:blipFill>
        <p:spPr>
          <a:xfrm>
            <a:off x="4324560" y="1163783"/>
            <a:ext cx="7590766" cy="4990168"/>
          </a:xfrm>
          <a:prstGeom prst="rect">
            <a:avLst/>
          </a:prstGeom>
        </p:spPr>
      </p:pic>
      <p:pic>
        <p:nvPicPr>
          <p:cNvPr id="6" name="Picture 5"/>
          <p:cNvPicPr>
            <a:picLocks noChangeAspect="1"/>
          </p:cNvPicPr>
          <p:nvPr/>
        </p:nvPicPr>
        <p:blipFill>
          <a:blip r:embed="rId4"/>
          <a:stretch>
            <a:fillRect/>
          </a:stretch>
        </p:blipFill>
        <p:spPr>
          <a:xfrm>
            <a:off x="618152" y="3344165"/>
            <a:ext cx="2662932" cy="213748"/>
          </a:xfrm>
          <a:prstGeom prst="rect">
            <a:avLst/>
          </a:prstGeom>
        </p:spPr>
      </p:pic>
      <p:pic>
        <p:nvPicPr>
          <p:cNvPr id="7" name="Picture 6"/>
          <p:cNvPicPr>
            <a:picLocks noChangeAspect="1"/>
          </p:cNvPicPr>
          <p:nvPr/>
        </p:nvPicPr>
        <p:blipFill>
          <a:blip r:embed="rId5"/>
          <a:stretch>
            <a:fillRect/>
          </a:stretch>
        </p:blipFill>
        <p:spPr>
          <a:xfrm>
            <a:off x="584818" y="2034484"/>
            <a:ext cx="2696266" cy="737829"/>
          </a:xfrm>
          <a:prstGeom prst="rect">
            <a:avLst/>
          </a:prstGeom>
        </p:spPr>
      </p:pic>
      <p:pic>
        <p:nvPicPr>
          <p:cNvPr id="9" name="Picture 8"/>
          <p:cNvPicPr>
            <a:picLocks noChangeAspect="1"/>
          </p:cNvPicPr>
          <p:nvPr/>
        </p:nvPicPr>
        <p:blipFill>
          <a:blip r:embed="rId6"/>
          <a:stretch>
            <a:fillRect/>
          </a:stretch>
        </p:blipFill>
        <p:spPr>
          <a:xfrm>
            <a:off x="584818" y="2902390"/>
            <a:ext cx="2867623" cy="311698"/>
          </a:xfrm>
          <a:prstGeom prst="rect">
            <a:avLst/>
          </a:prstGeom>
        </p:spPr>
      </p:pic>
      <p:sp>
        <p:nvSpPr>
          <p:cNvPr id="10" name="Rectangle 9"/>
          <p:cNvSpPr/>
          <p:nvPr/>
        </p:nvSpPr>
        <p:spPr>
          <a:xfrm>
            <a:off x="5249136" y="2633521"/>
            <a:ext cx="6699524" cy="205069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Tree>
    <p:extLst>
      <p:ext uri="{BB962C8B-B14F-4D97-AF65-F5344CB8AC3E}">
        <p14:creationId xmlns:p14="http://schemas.microsoft.com/office/powerpoint/2010/main" val="11694029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163783"/>
            <a:ext cx="11330508" cy="5143416"/>
          </a:xfrm>
        </p:spPr>
        <p:txBody>
          <a:bodyPr/>
          <a:lstStyle/>
          <a:p>
            <a:pPr marL="285750" indent="-285750">
              <a:buFontTx/>
              <a:buChar char="-"/>
            </a:pPr>
            <a:endParaRPr lang="en-US" dirty="0"/>
          </a:p>
          <a:p>
            <a:endParaRPr lang="en-US" dirty="0"/>
          </a:p>
          <a:p>
            <a:endParaRPr lang="en-US" dirty="0" smtClean="0"/>
          </a:p>
        </p:txBody>
      </p:sp>
      <p:sp>
        <p:nvSpPr>
          <p:cNvPr id="5" name="Rectangle 4"/>
          <p:cNvSpPr/>
          <p:nvPr/>
        </p:nvSpPr>
        <p:spPr>
          <a:xfrm>
            <a:off x="352368" y="1163783"/>
            <a:ext cx="3427541" cy="338554"/>
          </a:xfrm>
          <a:prstGeom prst="rect">
            <a:avLst/>
          </a:prstGeom>
        </p:spPr>
        <p:txBody>
          <a:bodyPr wrap="none">
            <a:spAutoFit/>
          </a:bodyPr>
          <a:lstStyle/>
          <a:p>
            <a:r>
              <a:rPr lang="en-US" sz="1600" b="1" dirty="0" smtClean="0">
                <a:solidFill>
                  <a:schemeClr val="tx2"/>
                </a:solidFill>
              </a:rPr>
              <a:t>Button implementation, in </a:t>
            </a:r>
            <a:r>
              <a:rPr lang="en-US" sz="1600" b="1" i="1" dirty="0" err="1" smtClean="0">
                <a:solidFill>
                  <a:schemeClr val="tx2"/>
                </a:solidFill>
              </a:rPr>
              <a:t>main.c</a:t>
            </a:r>
            <a:endParaRPr lang="bg-BG" sz="1600" b="1" i="1" dirty="0">
              <a:solidFill>
                <a:schemeClr val="tx2"/>
              </a:solidFill>
            </a:endParaRPr>
          </a:p>
        </p:txBody>
      </p:sp>
      <p:pic>
        <p:nvPicPr>
          <p:cNvPr id="11" name="Picture 10"/>
          <p:cNvPicPr>
            <a:picLocks noChangeAspect="1"/>
          </p:cNvPicPr>
          <p:nvPr/>
        </p:nvPicPr>
        <p:blipFill>
          <a:blip r:embed="rId3"/>
          <a:stretch>
            <a:fillRect/>
          </a:stretch>
        </p:blipFill>
        <p:spPr>
          <a:xfrm>
            <a:off x="4432500" y="2198000"/>
            <a:ext cx="4931936" cy="412036"/>
          </a:xfrm>
          <a:prstGeom prst="rect">
            <a:avLst/>
          </a:prstGeom>
        </p:spPr>
      </p:pic>
      <p:pic>
        <p:nvPicPr>
          <p:cNvPr id="7" name="Picture 6"/>
          <p:cNvPicPr>
            <a:picLocks noChangeAspect="1"/>
          </p:cNvPicPr>
          <p:nvPr/>
        </p:nvPicPr>
        <p:blipFill>
          <a:blip r:embed="rId4"/>
          <a:stretch>
            <a:fillRect/>
          </a:stretch>
        </p:blipFill>
        <p:spPr>
          <a:xfrm>
            <a:off x="4432500" y="1431032"/>
            <a:ext cx="3331036" cy="405932"/>
          </a:xfrm>
          <a:prstGeom prst="rect">
            <a:avLst/>
          </a:prstGeom>
        </p:spPr>
      </p:pic>
      <p:pic>
        <p:nvPicPr>
          <p:cNvPr id="4" name="Picture 3"/>
          <p:cNvPicPr>
            <a:picLocks noChangeAspect="1"/>
          </p:cNvPicPr>
          <p:nvPr/>
        </p:nvPicPr>
        <p:blipFill>
          <a:blip r:embed="rId5"/>
          <a:stretch>
            <a:fillRect/>
          </a:stretch>
        </p:blipFill>
        <p:spPr>
          <a:xfrm>
            <a:off x="4537462" y="3303918"/>
            <a:ext cx="4826974" cy="1509150"/>
          </a:xfrm>
          <a:prstGeom prst="rect">
            <a:avLst/>
          </a:prstGeom>
        </p:spPr>
      </p:pic>
    </p:spTree>
    <p:extLst>
      <p:ext uri="{BB962C8B-B14F-4D97-AF65-F5344CB8AC3E}">
        <p14:creationId xmlns:p14="http://schemas.microsoft.com/office/powerpoint/2010/main" val="30049295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8" name="Title 1"/>
          <p:cNvSpPr txBox="1">
            <a:spLocks/>
          </p:cNvSpPr>
          <p:nvPr/>
        </p:nvSpPr>
        <p:spPr bwMode="gray">
          <a:xfrm>
            <a:off x="432000" y="113217"/>
            <a:ext cx="9216000" cy="594000"/>
          </a:xfrm>
          <a:prstGeom prst="rect">
            <a:avLst/>
          </a:prstGeom>
        </p:spPr>
        <p:txBody>
          <a:bodyPr vert="horz" lIns="0" tIns="72000" rIns="0" bIns="72000" rtlCol="0" anchor="b">
            <a:noAutofit/>
          </a:bodyPr>
          <a:lstStyle>
            <a:lvl1pPr algn="l" defTabSz="685800" rtl="0" eaLnBrk="1" latinLnBrk="0" hangingPunct="1">
              <a:lnSpc>
                <a:spcPct val="100000"/>
              </a:lnSpc>
              <a:spcBef>
                <a:spcPct val="0"/>
              </a:spcBef>
              <a:buNone/>
              <a:defRPr sz="1800" b="1" kern="1200">
                <a:solidFill>
                  <a:schemeClr val="tx2"/>
                </a:solidFill>
                <a:latin typeface="+mj-lt"/>
                <a:ea typeface="+mj-ea"/>
                <a:cs typeface="+mj-cs"/>
              </a:defRPr>
            </a:lvl1pPr>
          </a:lstStyle>
          <a:p>
            <a:r>
              <a:rPr lang="en-US" smtClean="0"/>
              <a:t>Lab3b: Read and control motor position</a:t>
            </a:r>
            <a:endParaRPr lang="bg-BG" dirty="0"/>
          </a:p>
        </p:txBody>
      </p:sp>
      <p:sp>
        <p:nvSpPr>
          <p:cNvPr id="9" name="Content Placeholder 2"/>
          <p:cNvSpPr>
            <a:spLocks noGrp="1"/>
          </p:cNvSpPr>
          <p:nvPr>
            <p:ph sz="quarter" idx="10"/>
          </p:nvPr>
        </p:nvSpPr>
        <p:spPr>
          <a:xfrm>
            <a:off x="432001" y="835199"/>
            <a:ext cx="5472475" cy="2597957"/>
          </a:xfrm>
        </p:spPr>
        <p:txBody>
          <a:bodyPr/>
          <a:lstStyle/>
          <a:p>
            <a:r>
              <a:rPr lang="en-US" u="sng" dirty="0" smtClean="0">
                <a:solidFill>
                  <a:srgbClr val="00B0F0"/>
                </a:solidFill>
              </a:rPr>
              <a:t>PWM duty cycle for PWMA</a:t>
            </a:r>
          </a:p>
          <a:p>
            <a:endParaRPr lang="en-US" dirty="0" smtClean="0"/>
          </a:p>
          <a:p>
            <a:r>
              <a:rPr lang="en-US" dirty="0" smtClean="0"/>
              <a:t>The voltages after voltage divider of POT_X is:</a:t>
            </a:r>
          </a:p>
          <a:p>
            <a:r>
              <a:rPr lang="en-US" dirty="0" smtClean="0"/>
              <a:t>Min = </a:t>
            </a:r>
            <a:r>
              <a:rPr lang="en-US" dirty="0" smtClean="0">
                <a:solidFill>
                  <a:srgbClr val="FF0000"/>
                </a:solidFill>
              </a:rPr>
              <a:t>1.154 VDC</a:t>
            </a:r>
            <a:r>
              <a:rPr lang="en-US" dirty="0" smtClean="0"/>
              <a:t> (for 5K resistance)</a:t>
            </a:r>
          </a:p>
          <a:p>
            <a:r>
              <a:rPr lang="en-US" dirty="0" smtClean="0"/>
              <a:t>Max </a:t>
            </a:r>
            <a:r>
              <a:rPr lang="en-US" dirty="0"/>
              <a:t>= </a:t>
            </a:r>
            <a:r>
              <a:rPr lang="en-US" dirty="0" smtClean="0"/>
              <a:t>3 VDC </a:t>
            </a:r>
            <a:r>
              <a:rPr lang="en-US" dirty="0"/>
              <a:t>(for </a:t>
            </a:r>
            <a:r>
              <a:rPr lang="en-US" dirty="0" smtClean="0"/>
              <a:t>1K resistance)</a:t>
            </a:r>
          </a:p>
          <a:p>
            <a:endParaRPr lang="en-US" dirty="0" smtClean="0"/>
          </a:p>
          <a:p>
            <a:endParaRPr lang="en-US" dirty="0"/>
          </a:p>
          <a:p>
            <a:endParaRPr lang="bg-BG" dirty="0"/>
          </a:p>
        </p:txBody>
      </p:sp>
      <p:sp>
        <p:nvSpPr>
          <p:cNvPr id="10" name="Content Placeholder 3"/>
          <p:cNvSpPr>
            <a:spLocks noGrp="1"/>
          </p:cNvSpPr>
          <p:nvPr>
            <p:ph sz="quarter" idx="11"/>
          </p:nvPr>
        </p:nvSpPr>
        <p:spPr>
          <a:xfrm>
            <a:off x="6192476" y="835199"/>
            <a:ext cx="5472475" cy="2215572"/>
          </a:xfrm>
        </p:spPr>
        <p:txBody>
          <a:bodyPr/>
          <a:lstStyle/>
          <a:p>
            <a:r>
              <a:rPr lang="en-US" u="sng" dirty="0" smtClean="0">
                <a:solidFill>
                  <a:srgbClr val="00B0F0"/>
                </a:solidFill>
              </a:rPr>
              <a:t>PWM </a:t>
            </a:r>
            <a:r>
              <a:rPr lang="en-US" u="sng" dirty="0">
                <a:solidFill>
                  <a:srgbClr val="00B0F0"/>
                </a:solidFill>
              </a:rPr>
              <a:t>duty cycle for </a:t>
            </a:r>
            <a:r>
              <a:rPr lang="en-US" u="sng" dirty="0" smtClean="0">
                <a:solidFill>
                  <a:srgbClr val="00B0F0"/>
                </a:solidFill>
              </a:rPr>
              <a:t>PWMB</a:t>
            </a:r>
            <a:endParaRPr lang="en-US" u="sng" dirty="0">
              <a:solidFill>
                <a:srgbClr val="00B0F0"/>
              </a:solidFill>
            </a:endParaRPr>
          </a:p>
          <a:p>
            <a:endParaRPr lang="en-US" dirty="0"/>
          </a:p>
          <a:p>
            <a:r>
              <a:rPr lang="en-US" dirty="0"/>
              <a:t>The voltages after voltage divider of </a:t>
            </a:r>
            <a:r>
              <a:rPr lang="en-US" dirty="0" smtClean="0"/>
              <a:t>POT_Y </a:t>
            </a:r>
            <a:r>
              <a:rPr lang="en-US" dirty="0"/>
              <a:t>is:</a:t>
            </a:r>
          </a:p>
          <a:p>
            <a:r>
              <a:rPr lang="en-US" dirty="0" smtClean="0"/>
              <a:t>Min </a:t>
            </a:r>
            <a:r>
              <a:rPr lang="en-US" dirty="0"/>
              <a:t>= </a:t>
            </a:r>
            <a:r>
              <a:rPr lang="en-US" dirty="0" smtClean="0"/>
              <a:t>2.423 VDC </a:t>
            </a:r>
            <a:r>
              <a:rPr lang="en-US" dirty="0"/>
              <a:t>(for 5K resistance</a:t>
            </a:r>
            <a:r>
              <a:rPr lang="en-US" dirty="0" smtClean="0"/>
              <a:t>)</a:t>
            </a:r>
            <a:endParaRPr lang="en-US" dirty="0"/>
          </a:p>
          <a:p>
            <a:r>
              <a:rPr lang="en-US" dirty="0"/>
              <a:t>Max = 3 </a:t>
            </a:r>
            <a:r>
              <a:rPr lang="en-US" dirty="0" smtClean="0"/>
              <a:t>.052 VDC </a:t>
            </a:r>
            <a:r>
              <a:rPr lang="en-US" dirty="0"/>
              <a:t>(for </a:t>
            </a:r>
            <a:r>
              <a:rPr lang="en-US" dirty="0" smtClean="0"/>
              <a:t>3K </a:t>
            </a:r>
            <a:r>
              <a:rPr lang="en-US" dirty="0"/>
              <a:t>resistance</a:t>
            </a:r>
            <a:r>
              <a:rPr lang="en-US" dirty="0" smtClean="0"/>
              <a:t>)</a:t>
            </a:r>
            <a:endParaRPr lang="bg-BG" dirty="0"/>
          </a:p>
          <a:p>
            <a:endParaRPr lang="en-US" dirty="0" smtClean="0"/>
          </a:p>
          <a:p>
            <a:endParaRPr lang="bg-BG" dirty="0"/>
          </a:p>
        </p:txBody>
      </p:sp>
      <p:sp>
        <p:nvSpPr>
          <p:cNvPr id="3" name="Rectangle 2"/>
          <p:cNvSpPr/>
          <p:nvPr/>
        </p:nvSpPr>
        <p:spPr>
          <a:xfrm>
            <a:off x="241070" y="3433156"/>
            <a:ext cx="10983307" cy="882293"/>
          </a:xfrm>
          <a:prstGeom prst="rect">
            <a:avLst/>
          </a:prstGeom>
        </p:spPr>
        <p:txBody>
          <a:bodyPr wrap="square">
            <a:spAutoFit/>
          </a:bodyPr>
          <a:lstStyle/>
          <a:p>
            <a:pPr algn="ctr" defTabSz="685800">
              <a:spcBef>
                <a:spcPts val="400"/>
              </a:spcBef>
              <a:buClr>
                <a:schemeClr val="tx2"/>
              </a:buClr>
            </a:pPr>
            <a:r>
              <a:rPr lang="en-US" sz="1600" b="1" i="1" dirty="0">
                <a:solidFill>
                  <a:srgbClr val="00B0F0"/>
                </a:solidFill>
              </a:rPr>
              <a:t>The PWM input of Motor driver needs &gt;= 2.0 VDC as HIGH input</a:t>
            </a:r>
            <a:r>
              <a:rPr lang="en-US" sz="1600" b="1" i="1" dirty="0" smtClean="0">
                <a:solidFill>
                  <a:srgbClr val="00B0F0"/>
                </a:solidFill>
              </a:rPr>
              <a:t>.</a:t>
            </a:r>
            <a:endParaRPr lang="en-US" sz="1600" b="1" i="1" dirty="0">
              <a:solidFill>
                <a:srgbClr val="00B0F0"/>
              </a:solidFill>
            </a:endParaRPr>
          </a:p>
          <a:p>
            <a:pPr algn="ctr" defTabSz="685800">
              <a:spcBef>
                <a:spcPts val="400"/>
              </a:spcBef>
              <a:buClr>
                <a:schemeClr val="tx2"/>
              </a:buClr>
            </a:pPr>
            <a:r>
              <a:rPr lang="en-US" sz="1600" b="1" dirty="0">
                <a:solidFill>
                  <a:schemeClr val="tx2"/>
                </a:solidFill>
              </a:rPr>
              <a:t>The voltage after voltage divider that </a:t>
            </a:r>
            <a:r>
              <a:rPr lang="en-US" sz="1600" b="1" dirty="0" smtClean="0">
                <a:solidFill>
                  <a:schemeClr val="tx2"/>
                </a:solidFill>
              </a:rPr>
              <a:t>is less </a:t>
            </a:r>
            <a:r>
              <a:rPr lang="en-US" sz="1600" b="1" dirty="0">
                <a:solidFill>
                  <a:schemeClr val="tx2"/>
                </a:solidFill>
              </a:rPr>
              <a:t>than 2.0 VDC will be set as 2.0 VDC as PWM </a:t>
            </a:r>
            <a:r>
              <a:rPr lang="en-US" sz="1600" b="1" dirty="0" smtClean="0">
                <a:solidFill>
                  <a:schemeClr val="tx2"/>
                </a:solidFill>
              </a:rPr>
              <a:t>output from NUCLEO to PWM input of Motor driver to give enough voltage as HIGH input.</a:t>
            </a:r>
            <a:endParaRPr lang="en-US" sz="1600" b="1" dirty="0">
              <a:solidFill>
                <a:schemeClr val="tx2"/>
              </a:solidFill>
            </a:endParaRPr>
          </a:p>
        </p:txBody>
      </p:sp>
      <p:sp>
        <p:nvSpPr>
          <p:cNvPr id="7" name="Rectangle 6"/>
          <p:cNvSpPr/>
          <p:nvPr/>
        </p:nvSpPr>
        <p:spPr>
          <a:xfrm>
            <a:off x="2194298" y="4855558"/>
            <a:ext cx="6816698" cy="584775"/>
          </a:xfrm>
          <a:prstGeom prst="rect">
            <a:avLst/>
          </a:prstGeom>
        </p:spPr>
        <p:txBody>
          <a:bodyPr wrap="square">
            <a:spAutoFit/>
          </a:bodyPr>
          <a:lstStyle/>
          <a:p>
            <a:pPr algn="ctr" defTabSz="685800">
              <a:spcBef>
                <a:spcPts val="400"/>
              </a:spcBef>
              <a:buClr>
                <a:schemeClr val="tx2"/>
              </a:buClr>
            </a:pPr>
            <a:r>
              <a:rPr lang="en-US" sz="1600" b="1" i="1" dirty="0" smtClean="0">
                <a:solidFill>
                  <a:schemeClr val="tx2"/>
                </a:solidFill>
              </a:rPr>
              <a:t>Note: In the code, the threshold 2.05 VDC will be used (not 2.0 VDC) to ensure that it gives enough voltage as HIGH</a:t>
            </a:r>
            <a:endParaRPr lang="en-US" sz="1600" b="1" i="1" dirty="0">
              <a:solidFill>
                <a:schemeClr val="tx2"/>
              </a:solidFill>
            </a:endParaRPr>
          </a:p>
        </p:txBody>
      </p:sp>
    </p:spTree>
    <p:extLst>
      <p:ext uri="{BB962C8B-B14F-4D97-AF65-F5344CB8AC3E}">
        <p14:creationId xmlns:p14="http://schemas.microsoft.com/office/powerpoint/2010/main" val="34273705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163783"/>
            <a:ext cx="11330508" cy="5143416"/>
          </a:xfrm>
        </p:spPr>
        <p:txBody>
          <a:bodyPr/>
          <a:lstStyle/>
          <a:p>
            <a:pPr marL="285750" indent="-285750">
              <a:buFontTx/>
              <a:buChar char="-"/>
            </a:pPr>
            <a:endParaRPr lang="en-US" dirty="0"/>
          </a:p>
          <a:p>
            <a:endParaRPr lang="en-US" dirty="0"/>
          </a:p>
          <a:p>
            <a:endParaRPr lang="en-US" dirty="0" smtClean="0"/>
          </a:p>
        </p:txBody>
      </p:sp>
      <p:sp>
        <p:nvSpPr>
          <p:cNvPr id="5" name="Rectangle 4"/>
          <p:cNvSpPr/>
          <p:nvPr/>
        </p:nvSpPr>
        <p:spPr>
          <a:xfrm>
            <a:off x="352368" y="1163783"/>
            <a:ext cx="7519174" cy="338554"/>
          </a:xfrm>
          <a:prstGeom prst="rect">
            <a:avLst/>
          </a:prstGeom>
        </p:spPr>
        <p:txBody>
          <a:bodyPr wrap="none">
            <a:spAutoFit/>
          </a:bodyPr>
          <a:lstStyle/>
          <a:p>
            <a:r>
              <a:rPr lang="en-US" sz="1600" b="1" dirty="0" smtClean="0">
                <a:solidFill>
                  <a:schemeClr val="tx2"/>
                </a:solidFill>
              </a:rPr>
              <a:t>One button implementation, in </a:t>
            </a:r>
            <a:r>
              <a:rPr lang="en-US" sz="1600" b="1" i="1" dirty="0" err="1" smtClean="0">
                <a:solidFill>
                  <a:schemeClr val="tx2"/>
                </a:solidFill>
              </a:rPr>
              <a:t>main.c</a:t>
            </a:r>
            <a:r>
              <a:rPr lang="en-US" sz="1600" b="1" i="1" dirty="0" smtClean="0">
                <a:solidFill>
                  <a:schemeClr val="tx2"/>
                </a:solidFill>
              </a:rPr>
              <a:t>, StartTask1 and StartTask2 functions</a:t>
            </a:r>
            <a:endParaRPr lang="bg-BG" sz="1600" b="1" i="1" dirty="0">
              <a:solidFill>
                <a:schemeClr val="tx2"/>
              </a:solidFill>
            </a:endParaRPr>
          </a:p>
        </p:txBody>
      </p:sp>
      <p:pic>
        <p:nvPicPr>
          <p:cNvPr id="10" name="Picture 9"/>
          <p:cNvPicPr>
            <a:picLocks noChangeAspect="1"/>
          </p:cNvPicPr>
          <p:nvPr/>
        </p:nvPicPr>
        <p:blipFill>
          <a:blip r:embed="rId3"/>
          <a:stretch>
            <a:fillRect/>
          </a:stretch>
        </p:blipFill>
        <p:spPr>
          <a:xfrm>
            <a:off x="432000" y="1706140"/>
            <a:ext cx="4488569" cy="335309"/>
          </a:xfrm>
          <a:prstGeom prst="rect">
            <a:avLst/>
          </a:prstGeom>
        </p:spPr>
      </p:pic>
      <p:pic>
        <p:nvPicPr>
          <p:cNvPr id="4" name="Picture 3"/>
          <p:cNvPicPr>
            <a:picLocks noChangeAspect="1"/>
          </p:cNvPicPr>
          <p:nvPr/>
        </p:nvPicPr>
        <p:blipFill>
          <a:blip r:embed="rId4"/>
          <a:stretch>
            <a:fillRect/>
          </a:stretch>
        </p:blipFill>
        <p:spPr>
          <a:xfrm>
            <a:off x="5243695" y="1594827"/>
            <a:ext cx="6324191" cy="4712372"/>
          </a:xfrm>
          <a:prstGeom prst="rect">
            <a:avLst/>
          </a:prstGeom>
        </p:spPr>
      </p:pic>
      <p:pic>
        <p:nvPicPr>
          <p:cNvPr id="6" name="Picture 5"/>
          <p:cNvPicPr>
            <a:picLocks noChangeAspect="1"/>
          </p:cNvPicPr>
          <p:nvPr/>
        </p:nvPicPr>
        <p:blipFill>
          <a:blip r:embed="rId5"/>
          <a:stretch>
            <a:fillRect/>
          </a:stretch>
        </p:blipFill>
        <p:spPr>
          <a:xfrm>
            <a:off x="380814" y="2635266"/>
            <a:ext cx="4539755" cy="3078115"/>
          </a:xfrm>
          <a:prstGeom prst="rect">
            <a:avLst/>
          </a:prstGeom>
        </p:spPr>
      </p:pic>
    </p:spTree>
    <p:extLst>
      <p:ext uri="{BB962C8B-B14F-4D97-AF65-F5344CB8AC3E}">
        <p14:creationId xmlns:p14="http://schemas.microsoft.com/office/powerpoint/2010/main" val="16466821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163783"/>
            <a:ext cx="11330508" cy="5143416"/>
          </a:xfrm>
        </p:spPr>
        <p:txBody>
          <a:bodyPr/>
          <a:lstStyle/>
          <a:p>
            <a:pPr marL="285750" indent="-285750">
              <a:buFontTx/>
              <a:buChar char="-"/>
            </a:pPr>
            <a:endParaRPr lang="en-US" dirty="0"/>
          </a:p>
          <a:p>
            <a:endParaRPr lang="en-US" dirty="0"/>
          </a:p>
          <a:p>
            <a:endParaRPr lang="en-US" dirty="0" smtClean="0"/>
          </a:p>
        </p:txBody>
      </p:sp>
      <p:sp>
        <p:nvSpPr>
          <p:cNvPr id="5" name="Rectangle 4"/>
          <p:cNvSpPr/>
          <p:nvPr/>
        </p:nvSpPr>
        <p:spPr>
          <a:xfrm>
            <a:off x="352368" y="1163783"/>
            <a:ext cx="5885329" cy="338554"/>
          </a:xfrm>
          <a:prstGeom prst="rect">
            <a:avLst/>
          </a:prstGeom>
        </p:spPr>
        <p:txBody>
          <a:bodyPr wrap="none">
            <a:spAutoFit/>
          </a:bodyPr>
          <a:lstStyle/>
          <a:p>
            <a:r>
              <a:rPr lang="en-US" sz="1600" b="1" dirty="0" smtClean="0">
                <a:solidFill>
                  <a:schemeClr val="tx2"/>
                </a:solidFill>
              </a:rPr>
              <a:t>One button implementation, in </a:t>
            </a:r>
            <a:r>
              <a:rPr lang="en-US" sz="1600" b="1" i="1" dirty="0" err="1" smtClean="0">
                <a:solidFill>
                  <a:schemeClr val="tx2"/>
                </a:solidFill>
              </a:rPr>
              <a:t>main.c</a:t>
            </a:r>
            <a:r>
              <a:rPr lang="en-US" sz="1600" b="1" i="1" dirty="0" smtClean="0">
                <a:solidFill>
                  <a:schemeClr val="tx2"/>
                </a:solidFill>
              </a:rPr>
              <a:t>, StartTask1 function</a:t>
            </a:r>
            <a:endParaRPr lang="bg-BG" sz="1600" b="1" i="1" dirty="0">
              <a:solidFill>
                <a:schemeClr val="tx2"/>
              </a:solidFill>
            </a:endParaRPr>
          </a:p>
        </p:txBody>
      </p:sp>
      <p:pic>
        <p:nvPicPr>
          <p:cNvPr id="4" name="Picture 3"/>
          <p:cNvPicPr>
            <a:picLocks noChangeAspect="1"/>
          </p:cNvPicPr>
          <p:nvPr/>
        </p:nvPicPr>
        <p:blipFill rotWithShape="1">
          <a:blip r:embed="rId3"/>
          <a:srcRect t="17308"/>
          <a:stretch/>
        </p:blipFill>
        <p:spPr>
          <a:xfrm>
            <a:off x="431999" y="2169299"/>
            <a:ext cx="3938392" cy="173971"/>
          </a:xfrm>
          <a:prstGeom prst="rect">
            <a:avLst/>
          </a:prstGeom>
        </p:spPr>
      </p:pic>
      <p:pic>
        <p:nvPicPr>
          <p:cNvPr id="7" name="Picture 6"/>
          <p:cNvPicPr>
            <a:picLocks noChangeAspect="1"/>
          </p:cNvPicPr>
          <p:nvPr/>
        </p:nvPicPr>
        <p:blipFill>
          <a:blip r:embed="rId4"/>
          <a:stretch>
            <a:fillRect/>
          </a:stretch>
        </p:blipFill>
        <p:spPr>
          <a:xfrm>
            <a:off x="6493012" y="1411283"/>
            <a:ext cx="5042389" cy="5010324"/>
          </a:xfrm>
          <a:prstGeom prst="rect">
            <a:avLst/>
          </a:prstGeom>
        </p:spPr>
      </p:pic>
      <p:pic>
        <p:nvPicPr>
          <p:cNvPr id="8" name="Picture 7"/>
          <p:cNvPicPr>
            <a:picLocks noChangeAspect="1"/>
          </p:cNvPicPr>
          <p:nvPr/>
        </p:nvPicPr>
        <p:blipFill>
          <a:blip r:embed="rId5"/>
          <a:stretch>
            <a:fillRect/>
          </a:stretch>
        </p:blipFill>
        <p:spPr>
          <a:xfrm>
            <a:off x="432000" y="2511083"/>
            <a:ext cx="5145840" cy="3910524"/>
          </a:xfrm>
          <a:prstGeom prst="rect">
            <a:avLst/>
          </a:prstGeom>
        </p:spPr>
      </p:pic>
      <p:pic>
        <p:nvPicPr>
          <p:cNvPr id="9" name="Picture 8"/>
          <p:cNvPicPr>
            <a:picLocks noChangeAspect="1"/>
          </p:cNvPicPr>
          <p:nvPr/>
        </p:nvPicPr>
        <p:blipFill>
          <a:blip r:embed="rId6"/>
          <a:stretch>
            <a:fillRect/>
          </a:stretch>
        </p:blipFill>
        <p:spPr>
          <a:xfrm>
            <a:off x="431999" y="1502337"/>
            <a:ext cx="2549473" cy="525665"/>
          </a:xfrm>
          <a:prstGeom prst="rect">
            <a:avLst/>
          </a:prstGeom>
        </p:spPr>
      </p:pic>
    </p:spTree>
    <p:extLst>
      <p:ext uri="{BB962C8B-B14F-4D97-AF65-F5344CB8AC3E}">
        <p14:creationId xmlns:p14="http://schemas.microsoft.com/office/powerpoint/2010/main" val="34717122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6237" y="1846940"/>
            <a:ext cx="9421837" cy="4602508"/>
          </a:xfrm>
          <a:prstGeom prst="rect">
            <a:avLst/>
          </a:prstGeom>
        </p:spPr>
      </p:pic>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163783"/>
            <a:ext cx="11330508" cy="5143416"/>
          </a:xfrm>
        </p:spPr>
        <p:txBody>
          <a:bodyPr/>
          <a:lstStyle/>
          <a:p>
            <a:pPr marL="285750" indent="-285750">
              <a:buFontTx/>
              <a:buChar char="-"/>
            </a:pPr>
            <a:r>
              <a:rPr lang="en-US" dirty="0" smtClean="0"/>
              <a:t>We can observe the variables in </a:t>
            </a:r>
            <a:r>
              <a:rPr lang="en-US" dirty="0" smtClean="0">
                <a:solidFill>
                  <a:srgbClr val="0070C0"/>
                </a:solidFill>
              </a:rPr>
              <a:t>Live Expressions </a:t>
            </a:r>
            <a:r>
              <a:rPr lang="en-US" dirty="0" smtClean="0"/>
              <a:t>and PWM value in</a:t>
            </a:r>
            <a:r>
              <a:rPr lang="en-US" dirty="0" smtClean="0">
                <a:solidFill>
                  <a:srgbClr val="0070C0"/>
                </a:solidFill>
              </a:rPr>
              <a:t> Console</a:t>
            </a:r>
            <a:endParaRPr lang="en-US" dirty="0">
              <a:solidFill>
                <a:srgbClr val="0070C0"/>
              </a:solidFill>
            </a:endParaRPr>
          </a:p>
          <a:p>
            <a:endParaRPr lang="en-US" dirty="0" smtClean="0"/>
          </a:p>
        </p:txBody>
      </p:sp>
      <p:sp>
        <p:nvSpPr>
          <p:cNvPr id="5" name="Rectangle 4"/>
          <p:cNvSpPr/>
          <p:nvPr/>
        </p:nvSpPr>
        <p:spPr>
          <a:xfrm>
            <a:off x="352368" y="1163783"/>
            <a:ext cx="1253869" cy="338554"/>
          </a:xfrm>
          <a:prstGeom prst="rect">
            <a:avLst/>
          </a:prstGeom>
        </p:spPr>
        <p:txBody>
          <a:bodyPr wrap="none">
            <a:spAutoFit/>
          </a:bodyPr>
          <a:lstStyle/>
          <a:p>
            <a:r>
              <a:rPr lang="en-US" sz="1600" b="1" dirty="0" smtClean="0">
                <a:solidFill>
                  <a:schemeClr val="tx2"/>
                </a:solidFill>
              </a:rPr>
              <a:t>Debugging</a:t>
            </a:r>
            <a:endParaRPr lang="bg-BG" sz="1600" b="1" i="1" dirty="0">
              <a:solidFill>
                <a:schemeClr val="tx2"/>
              </a:solidFill>
            </a:endParaRPr>
          </a:p>
        </p:txBody>
      </p:sp>
      <p:sp>
        <p:nvSpPr>
          <p:cNvPr id="12" name="Rectangle 11"/>
          <p:cNvSpPr/>
          <p:nvPr/>
        </p:nvSpPr>
        <p:spPr>
          <a:xfrm>
            <a:off x="7780020" y="3535680"/>
            <a:ext cx="3248054" cy="403860"/>
          </a:xfrm>
          <a:prstGeom prst="rect">
            <a:avLst/>
          </a:prstGeom>
          <a:noFill/>
          <a:ln w="38100">
            <a:solidFill>
              <a:srgbClr val="FF008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8" name="Rectangle 7"/>
          <p:cNvSpPr/>
          <p:nvPr/>
        </p:nvSpPr>
        <p:spPr>
          <a:xfrm>
            <a:off x="2980576" y="5682343"/>
            <a:ext cx="1313410" cy="909354"/>
          </a:xfrm>
          <a:prstGeom prst="rect">
            <a:avLst/>
          </a:prstGeom>
          <a:noFill/>
          <a:ln w="38100">
            <a:solidFill>
              <a:srgbClr val="FF008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bg-BG" sz="1600" b="0" dirty="0" err="1" smtClean="0">
              <a:solidFill>
                <a:schemeClr val="tx1"/>
              </a:solidFill>
            </a:endParaRPr>
          </a:p>
        </p:txBody>
      </p:sp>
      <p:sp>
        <p:nvSpPr>
          <p:cNvPr id="7" name="TextBox 6"/>
          <p:cNvSpPr txBox="1"/>
          <p:nvPr/>
        </p:nvSpPr>
        <p:spPr>
          <a:xfrm>
            <a:off x="2033460" y="5780520"/>
            <a:ext cx="907300" cy="570221"/>
          </a:xfrm>
          <a:prstGeom prst="rect">
            <a:avLst/>
          </a:prstGeom>
        </p:spPr>
        <p:txBody>
          <a:bodyPr wrap="none" lIns="0" tIns="0" rIns="0" bIns="0" rtlCol="0">
            <a:spAutoFit/>
          </a:bodyPr>
          <a:lstStyle/>
          <a:p>
            <a:pPr>
              <a:lnSpc>
                <a:spcPct val="120000"/>
              </a:lnSpc>
              <a:spcBef>
                <a:spcPts val="600"/>
              </a:spcBef>
            </a:pPr>
            <a:r>
              <a:rPr lang="en-US" sz="1400" b="0" dirty="0" err="1" smtClean="0">
                <a:solidFill>
                  <a:srgbClr val="00B0F0"/>
                </a:solidFill>
              </a:rPr>
              <a:t>dutyCycleX</a:t>
            </a:r>
            <a:endParaRPr lang="en-US" sz="1400" b="0" dirty="0" smtClean="0">
              <a:solidFill>
                <a:srgbClr val="00B0F0"/>
              </a:solidFill>
            </a:endParaRPr>
          </a:p>
          <a:p>
            <a:pPr>
              <a:lnSpc>
                <a:spcPct val="120000"/>
              </a:lnSpc>
              <a:spcBef>
                <a:spcPts val="600"/>
              </a:spcBef>
            </a:pPr>
            <a:r>
              <a:rPr lang="en-US" sz="1400" dirty="0" err="1" smtClean="0">
                <a:solidFill>
                  <a:srgbClr val="00B0F0"/>
                </a:solidFill>
              </a:rPr>
              <a:t>dutyCycleY</a:t>
            </a:r>
            <a:endParaRPr lang="bg-BG" sz="1400" b="0" dirty="0" err="1" smtClean="0">
              <a:solidFill>
                <a:srgbClr val="00B0F0"/>
              </a:solidFill>
            </a:endParaRPr>
          </a:p>
        </p:txBody>
      </p:sp>
      <p:sp>
        <p:nvSpPr>
          <p:cNvPr id="11" name="TextBox 10"/>
          <p:cNvSpPr txBox="1"/>
          <p:nvPr/>
        </p:nvSpPr>
        <p:spPr>
          <a:xfrm>
            <a:off x="6205183" y="3500747"/>
            <a:ext cx="1620572" cy="258532"/>
          </a:xfrm>
          <a:prstGeom prst="rect">
            <a:avLst/>
          </a:prstGeom>
        </p:spPr>
        <p:txBody>
          <a:bodyPr wrap="none" lIns="0" tIns="0" rIns="0" bIns="0" rtlCol="0">
            <a:spAutoFit/>
          </a:bodyPr>
          <a:lstStyle/>
          <a:p>
            <a:pPr>
              <a:lnSpc>
                <a:spcPct val="120000"/>
              </a:lnSpc>
              <a:spcBef>
                <a:spcPts val="600"/>
              </a:spcBef>
            </a:pPr>
            <a:r>
              <a:rPr lang="en-US" sz="1400" b="0" dirty="0" smtClean="0">
                <a:solidFill>
                  <a:srgbClr val="00B0F0"/>
                </a:solidFill>
              </a:rPr>
              <a:t>POT_X value in mV</a:t>
            </a:r>
          </a:p>
        </p:txBody>
      </p:sp>
      <p:sp>
        <p:nvSpPr>
          <p:cNvPr id="10" name="Rectangle 9"/>
          <p:cNvSpPr/>
          <p:nvPr/>
        </p:nvSpPr>
        <p:spPr>
          <a:xfrm>
            <a:off x="6097255" y="3673977"/>
            <a:ext cx="1755545" cy="350865"/>
          </a:xfrm>
          <a:prstGeom prst="rect">
            <a:avLst/>
          </a:prstGeom>
        </p:spPr>
        <p:txBody>
          <a:bodyPr wrap="none">
            <a:spAutoFit/>
          </a:bodyPr>
          <a:lstStyle/>
          <a:p>
            <a:pPr>
              <a:lnSpc>
                <a:spcPct val="120000"/>
              </a:lnSpc>
              <a:spcBef>
                <a:spcPts val="600"/>
              </a:spcBef>
            </a:pPr>
            <a:r>
              <a:rPr lang="en-US" sz="1400" dirty="0" smtClean="0">
                <a:solidFill>
                  <a:srgbClr val="00B0F0"/>
                </a:solidFill>
              </a:rPr>
              <a:t>POT_Y </a:t>
            </a:r>
            <a:r>
              <a:rPr lang="en-US" sz="1400" dirty="0">
                <a:solidFill>
                  <a:srgbClr val="00B0F0"/>
                </a:solidFill>
              </a:rPr>
              <a:t>value in </a:t>
            </a:r>
            <a:r>
              <a:rPr lang="en-US" sz="1400" dirty="0" smtClean="0">
                <a:solidFill>
                  <a:srgbClr val="00B0F0"/>
                </a:solidFill>
              </a:rPr>
              <a:t>mV</a:t>
            </a:r>
            <a:endParaRPr lang="bg-BG" sz="1400" dirty="0" err="1">
              <a:solidFill>
                <a:srgbClr val="00B0F0"/>
              </a:solidFill>
            </a:endParaRPr>
          </a:p>
        </p:txBody>
      </p:sp>
    </p:spTree>
    <p:extLst>
      <p:ext uri="{BB962C8B-B14F-4D97-AF65-F5344CB8AC3E}">
        <p14:creationId xmlns:p14="http://schemas.microsoft.com/office/powerpoint/2010/main" val="22770637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Lab2b: Forward and reverse of motor using buttons</a:t>
            </a:r>
            <a:endParaRPr lang="bg-BG" dirty="0"/>
          </a:p>
        </p:txBody>
      </p:sp>
      <p:sp>
        <p:nvSpPr>
          <p:cNvPr id="3" name="Content Placeholder 2"/>
          <p:cNvSpPr>
            <a:spLocks noGrp="1"/>
          </p:cNvSpPr>
          <p:nvPr>
            <p:ph sz="quarter" idx="10"/>
          </p:nvPr>
        </p:nvSpPr>
        <p:spPr>
          <a:xfrm>
            <a:off x="1036863" y="1404257"/>
            <a:ext cx="10501202" cy="4902942"/>
          </a:xfrm>
        </p:spPr>
        <p:txBody>
          <a:bodyPr/>
          <a:lstStyle/>
          <a:p>
            <a:r>
              <a:rPr lang="en-US" sz="2000" dirty="0" smtClean="0"/>
              <a:t>Observe the behavior of mirror’s motors!</a:t>
            </a:r>
          </a:p>
          <a:p>
            <a:endParaRPr lang="en-US" dirty="0"/>
          </a:p>
          <a:p>
            <a:pPr marL="1027350" lvl="2" indent="-285750">
              <a:buFont typeface="Arial" panose="020B0604020202020204" pitchFamily="34" charset="0"/>
              <a:buChar char="•"/>
            </a:pPr>
            <a:r>
              <a:rPr lang="en-US" sz="1600" b="1" dirty="0">
                <a:solidFill>
                  <a:srgbClr val="0070C0"/>
                </a:solidFill>
              </a:rPr>
              <a:t>First pressing </a:t>
            </a:r>
            <a:r>
              <a:rPr lang="en-US" sz="1600" b="1" dirty="0">
                <a:solidFill>
                  <a:srgbClr val="0070C0"/>
                </a:solidFill>
                <a:sym typeface="Wingdings" panose="05000000000000000000" pitchFamily="2" charset="2"/>
              </a:rPr>
              <a:t></a:t>
            </a:r>
            <a:r>
              <a:rPr lang="en-US" sz="1600" b="1" dirty="0">
                <a:solidFill>
                  <a:srgbClr val="0070C0"/>
                </a:solidFill>
              </a:rPr>
              <a:t> motor 1 runs in forward direction </a:t>
            </a:r>
            <a:r>
              <a:rPr lang="en-US" sz="1600" b="1" dirty="0" smtClean="0">
                <a:solidFill>
                  <a:srgbClr val="0070C0"/>
                </a:solidFill>
              </a:rPr>
              <a:t>for 1s with some speed</a:t>
            </a:r>
          </a:p>
          <a:p>
            <a:pPr marL="1027350" lvl="2" indent="-285750">
              <a:buFont typeface="Arial" panose="020B0604020202020204" pitchFamily="34" charset="0"/>
              <a:buChar char="•"/>
            </a:pPr>
            <a:r>
              <a:rPr lang="en-US" sz="1600" b="1" dirty="0" smtClean="0">
                <a:solidFill>
                  <a:srgbClr val="0070C0"/>
                </a:solidFill>
              </a:rPr>
              <a:t>Second pressing </a:t>
            </a:r>
            <a:r>
              <a:rPr lang="en-US" sz="1600" b="1" dirty="0" smtClean="0">
                <a:solidFill>
                  <a:srgbClr val="0070C0"/>
                </a:solidFill>
                <a:sym typeface="Wingdings" panose="05000000000000000000" pitchFamily="2" charset="2"/>
              </a:rPr>
              <a:t></a:t>
            </a:r>
            <a:r>
              <a:rPr lang="en-US" sz="1600" b="1" dirty="0" smtClean="0">
                <a:solidFill>
                  <a:srgbClr val="0070C0"/>
                </a:solidFill>
              </a:rPr>
              <a:t> motor 1 runs in reverse direction for </a:t>
            </a:r>
            <a:r>
              <a:rPr lang="en-US" sz="1600" b="1" dirty="0">
                <a:solidFill>
                  <a:srgbClr val="0070C0"/>
                </a:solidFill>
              </a:rPr>
              <a:t>1s </a:t>
            </a:r>
            <a:r>
              <a:rPr lang="en-US" sz="1600" b="1" dirty="0" smtClean="0">
                <a:solidFill>
                  <a:srgbClr val="0070C0"/>
                </a:solidFill>
              </a:rPr>
              <a:t>with </a:t>
            </a:r>
            <a:r>
              <a:rPr lang="en-US" sz="1600" b="1" dirty="0">
                <a:solidFill>
                  <a:srgbClr val="0070C0"/>
                </a:solidFill>
              </a:rPr>
              <a:t>some </a:t>
            </a:r>
            <a:r>
              <a:rPr lang="en-US" sz="1600" b="1" dirty="0" smtClean="0">
                <a:solidFill>
                  <a:srgbClr val="0070C0"/>
                </a:solidFill>
              </a:rPr>
              <a:t>speed</a:t>
            </a:r>
          </a:p>
          <a:p>
            <a:pPr marL="1027350" lvl="2" indent="-285750">
              <a:buFont typeface="Arial" panose="020B0604020202020204" pitchFamily="34" charset="0"/>
              <a:buChar char="•"/>
            </a:pPr>
            <a:r>
              <a:rPr lang="en-US" sz="1600" b="1" dirty="0" smtClean="0">
                <a:solidFill>
                  <a:srgbClr val="0070C0"/>
                </a:solidFill>
              </a:rPr>
              <a:t>Third pressing </a:t>
            </a:r>
            <a:r>
              <a:rPr lang="en-US" sz="1600" b="1" dirty="0" smtClean="0">
                <a:solidFill>
                  <a:srgbClr val="0070C0"/>
                </a:solidFill>
                <a:sym typeface="Wingdings" panose="05000000000000000000" pitchFamily="2" charset="2"/>
              </a:rPr>
              <a:t></a:t>
            </a:r>
            <a:r>
              <a:rPr lang="en-US" sz="1600" b="1" dirty="0" smtClean="0">
                <a:solidFill>
                  <a:srgbClr val="0070C0"/>
                </a:solidFill>
              </a:rPr>
              <a:t> motor 2 runs in forward direction </a:t>
            </a:r>
            <a:r>
              <a:rPr lang="en-US" sz="1600" b="1" dirty="0">
                <a:solidFill>
                  <a:srgbClr val="0070C0"/>
                </a:solidFill>
              </a:rPr>
              <a:t>for 1s </a:t>
            </a:r>
            <a:r>
              <a:rPr lang="en-US" sz="1600" b="1" dirty="0" smtClean="0">
                <a:solidFill>
                  <a:srgbClr val="0070C0"/>
                </a:solidFill>
              </a:rPr>
              <a:t>with </a:t>
            </a:r>
            <a:r>
              <a:rPr lang="en-US" sz="1600" b="1" dirty="0">
                <a:solidFill>
                  <a:srgbClr val="0070C0"/>
                </a:solidFill>
              </a:rPr>
              <a:t>some speed </a:t>
            </a:r>
            <a:endParaRPr lang="en-US" sz="1600" b="1" dirty="0" smtClean="0">
              <a:solidFill>
                <a:srgbClr val="0070C0"/>
              </a:solidFill>
            </a:endParaRPr>
          </a:p>
          <a:p>
            <a:pPr marL="1027350" lvl="2" indent="-285750">
              <a:buFont typeface="Arial" panose="020B0604020202020204" pitchFamily="34" charset="0"/>
              <a:buChar char="•"/>
            </a:pPr>
            <a:r>
              <a:rPr lang="en-US" sz="1600" b="1" dirty="0" smtClean="0">
                <a:solidFill>
                  <a:srgbClr val="0070C0"/>
                </a:solidFill>
              </a:rPr>
              <a:t>Fourth pressing </a:t>
            </a:r>
            <a:r>
              <a:rPr lang="en-US" sz="1600" b="1" dirty="0" smtClean="0">
                <a:solidFill>
                  <a:srgbClr val="0070C0"/>
                </a:solidFill>
                <a:sym typeface="Wingdings" panose="05000000000000000000" pitchFamily="2" charset="2"/>
              </a:rPr>
              <a:t></a:t>
            </a:r>
            <a:r>
              <a:rPr lang="en-US" sz="1600" b="1" dirty="0" smtClean="0">
                <a:solidFill>
                  <a:srgbClr val="0070C0"/>
                </a:solidFill>
              </a:rPr>
              <a:t> motor 2 runs in reverse direction </a:t>
            </a:r>
            <a:r>
              <a:rPr lang="en-US" sz="1600" b="1" dirty="0">
                <a:solidFill>
                  <a:srgbClr val="0070C0"/>
                </a:solidFill>
              </a:rPr>
              <a:t>for 1s with some speed </a:t>
            </a:r>
            <a:endParaRPr lang="en-US" sz="1600" b="1" dirty="0" smtClean="0">
              <a:solidFill>
                <a:srgbClr val="0070C0"/>
              </a:solidFill>
            </a:endParaRPr>
          </a:p>
          <a:p>
            <a:pPr marL="1027350" lvl="2" indent="-285750">
              <a:buFont typeface="Arial" panose="020B0604020202020204" pitchFamily="34" charset="0"/>
              <a:buChar char="•"/>
            </a:pPr>
            <a:r>
              <a:rPr lang="en-US" sz="1600" b="1" dirty="0" smtClean="0">
                <a:solidFill>
                  <a:srgbClr val="0070C0"/>
                </a:solidFill>
              </a:rPr>
              <a:t>Another pressing will come back to first pressing, and so on</a:t>
            </a:r>
          </a:p>
          <a:p>
            <a:pPr marL="1027350" lvl="2" indent="-285750">
              <a:buFont typeface="Arial" panose="020B0604020202020204" pitchFamily="34" charset="0"/>
              <a:buChar char="•"/>
            </a:pPr>
            <a:r>
              <a:rPr lang="en-US" sz="1600" b="1" dirty="0" smtClean="0">
                <a:solidFill>
                  <a:srgbClr val="0070C0"/>
                </a:solidFill>
              </a:rPr>
              <a:t>No </a:t>
            </a:r>
            <a:r>
              <a:rPr lang="en-US" sz="1600" b="1" dirty="0">
                <a:solidFill>
                  <a:srgbClr val="0070C0"/>
                </a:solidFill>
              </a:rPr>
              <a:t>button is pressed </a:t>
            </a:r>
            <a:r>
              <a:rPr lang="en-US" sz="1600" b="1" dirty="0">
                <a:solidFill>
                  <a:srgbClr val="0070C0"/>
                </a:solidFill>
                <a:sym typeface="Wingdings" panose="05000000000000000000" pitchFamily="2" charset="2"/>
              </a:rPr>
              <a:t> no motor running</a:t>
            </a:r>
            <a:endParaRPr lang="en-US" dirty="0"/>
          </a:p>
          <a:p>
            <a:endParaRPr lang="bg-BG" dirty="0"/>
          </a:p>
        </p:txBody>
      </p:sp>
    </p:spTree>
    <p:extLst>
      <p:ext uri="{BB962C8B-B14F-4D97-AF65-F5344CB8AC3E}">
        <p14:creationId xmlns:p14="http://schemas.microsoft.com/office/powerpoint/2010/main" val="566228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bg-BG"/>
          </a:p>
        </p:txBody>
      </p:sp>
      <p:sp>
        <p:nvSpPr>
          <p:cNvPr id="3" name="Content Placeholder 2"/>
          <p:cNvSpPr>
            <a:spLocks noGrp="1"/>
          </p:cNvSpPr>
          <p:nvPr>
            <p:ph sz="quarter" idx="10"/>
          </p:nvPr>
        </p:nvSpPr>
        <p:spPr>
          <a:xfrm>
            <a:off x="2988165" y="1891145"/>
            <a:ext cx="5109818" cy="3986563"/>
          </a:xfrm>
        </p:spPr>
        <p:txBody>
          <a:bodyPr/>
          <a:lstStyle/>
          <a:p>
            <a:pPr algn="ctr"/>
            <a:r>
              <a:rPr lang="en-US" sz="2800" dirty="0" smtClean="0"/>
              <a:t>Thank you and good luck!</a:t>
            </a:r>
            <a:endParaRPr lang="bg-BG" sz="2800" dirty="0"/>
          </a:p>
        </p:txBody>
      </p:sp>
    </p:spTree>
    <p:extLst>
      <p:ext uri="{BB962C8B-B14F-4D97-AF65-F5344CB8AC3E}">
        <p14:creationId xmlns:p14="http://schemas.microsoft.com/office/powerpoint/2010/main" val="35821747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Lab3b</a:t>
            </a:r>
            <a:r>
              <a:rPr lang="en-US" dirty="0"/>
              <a:t>: </a:t>
            </a:r>
            <a:r>
              <a:rPr lang="en-US" dirty="0" smtClean="0"/>
              <a:t>Read and control motor position</a:t>
            </a:r>
            <a:endParaRPr lang="bg-BG" dirty="0"/>
          </a:p>
        </p:txBody>
      </p:sp>
      <p:sp>
        <p:nvSpPr>
          <p:cNvPr id="3" name="Content Placeholder 2"/>
          <p:cNvSpPr>
            <a:spLocks noGrp="1"/>
          </p:cNvSpPr>
          <p:nvPr>
            <p:ph sz="quarter" idx="10"/>
          </p:nvPr>
        </p:nvSpPr>
        <p:spPr>
          <a:xfrm>
            <a:off x="570794" y="1036865"/>
            <a:ext cx="10305272" cy="4935598"/>
          </a:xfrm>
        </p:spPr>
        <p:txBody>
          <a:bodyPr/>
          <a:lstStyle/>
          <a:p>
            <a:pPr marL="285750" indent="-285750">
              <a:buFontTx/>
              <a:buChar char="-"/>
            </a:pPr>
            <a:r>
              <a:rPr lang="en-US" dirty="0" smtClean="0"/>
              <a:t>In this lab, we will read Mirror’s motors (2 motors) positions.</a:t>
            </a:r>
          </a:p>
          <a:p>
            <a:pPr marL="627750" lvl="1" indent="-285750">
              <a:buFontTx/>
              <a:buChar char="-"/>
            </a:pPr>
            <a:r>
              <a:rPr lang="en-US" dirty="0" smtClean="0"/>
              <a:t>Mirror has two potentiometers that can be read by MCU as analog inputs (ADC)</a:t>
            </a:r>
          </a:p>
          <a:p>
            <a:pPr marL="285750" indent="-285750">
              <a:buFontTx/>
              <a:buChar char="-"/>
            </a:pPr>
            <a:endParaRPr lang="en-US" dirty="0" smtClean="0"/>
          </a:p>
          <a:p>
            <a:pPr marL="285750" indent="-285750">
              <a:buFontTx/>
              <a:buChar char="-"/>
            </a:pPr>
            <a:r>
              <a:rPr lang="en-US" dirty="0" smtClean="0"/>
              <a:t>After reading, we will display the values via UART </a:t>
            </a:r>
          </a:p>
          <a:p>
            <a:pPr marL="627750" lvl="1" indent="-285750">
              <a:buFontTx/>
              <a:buChar char="-"/>
            </a:pPr>
            <a:endParaRPr lang="en-US" dirty="0" smtClean="0"/>
          </a:p>
          <a:p>
            <a:pPr marL="285750" indent="-285750">
              <a:buFontTx/>
              <a:buChar char="-"/>
            </a:pPr>
            <a:r>
              <a:rPr lang="en-US" dirty="0" smtClean="0"/>
              <a:t>After reading, we will manipulate the values as PWM to drive the motors</a:t>
            </a:r>
          </a:p>
          <a:p>
            <a:pPr marL="627750" lvl="1" indent="-285750">
              <a:buFontTx/>
              <a:buChar char="-"/>
            </a:pPr>
            <a:r>
              <a:rPr lang="en-US" dirty="0" smtClean="0">
                <a:solidFill>
                  <a:srgbClr val="00B0F0"/>
                </a:solidFill>
              </a:rPr>
              <a:t>Please refer to previous lab to drive the motors</a:t>
            </a:r>
          </a:p>
          <a:p>
            <a:endParaRPr lang="en-US" dirty="0"/>
          </a:p>
          <a:p>
            <a:pPr marL="285750" indent="-285750">
              <a:buFontTx/>
              <a:buChar char="-"/>
            </a:pPr>
            <a:r>
              <a:rPr lang="en-US" dirty="0"/>
              <a:t>We will use </a:t>
            </a:r>
            <a:r>
              <a:rPr lang="en-US" dirty="0" err="1"/>
              <a:t>FreeRTOS</a:t>
            </a:r>
            <a:r>
              <a:rPr lang="en-US" dirty="0"/>
              <a:t> based code</a:t>
            </a:r>
          </a:p>
          <a:p>
            <a:pPr marL="285750" indent="-285750">
              <a:buFontTx/>
              <a:buChar char="-"/>
            </a:pPr>
            <a:endParaRPr lang="en-US" dirty="0"/>
          </a:p>
          <a:p>
            <a:pPr marL="285750" indent="-285750">
              <a:buFontTx/>
              <a:buChar char="-"/>
            </a:pPr>
            <a:r>
              <a:rPr lang="en-US" dirty="0"/>
              <a:t>Please refer to previous </a:t>
            </a:r>
            <a:r>
              <a:rPr lang="en-US" dirty="0" smtClean="0"/>
              <a:t>labs </a:t>
            </a:r>
            <a:r>
              <a:rPr lang="en-US" dirty="0"/>
              <a:t>to set up the STM32CubeMX and STM32CubeIDE project</a:t>
            </a:r>
          </a:p>
          <a:p>
            <a:endParaRPr lang="en-US" dirty="0" smtClean="0"/>
          </a:p>
        </p:txBody>
      </p:sp>
    </p:spTree>
    <p:extLst>
      <p:ext uri="{BB962C8B-B14F-4D97-AF65-F5344CB8AC3E}">
        <p14:creationId xmlns:p14="http://schemas.microsoft.com/office/powerpoint/2010/main" val="3229627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371601"/>
            <a:ext cx="10305272" cy="4935598"/>
          </a:xfrm>
        </p:spPr>
        <p:txBody>
          <a:bodyPr/>
          <a:lstStyle/>
          <a:p>
            <a:pPr lvl="3" indent="0">
              <a:buNone/>
            </a:pPr>
            <a:endParaRPr lang="en-US" sz="1400" b="1" dirty="0" smtClean="0">
              <a:solidFill>
                <a:srgbClr val="0070C0"/>
              </a:solidFill>
            </a:endParaRPr>
          </a:p>
          <a:p>
            <a:pPr marL="285750" indent="-285750">
              <a:buFontTx/>
              <a:buChar char="-"/>
            </a:pPr>
            <a:r>
              <a:rPr lang="en-US" dirty="0" smtClean="0"/>
              <a:t>There will be error flag reading from the </a:t>
            </a:r>
            <a:r>
              <a:rPr lang="en-US" dirty="0"/>
              <a:t>Driver (LO1 and LO2) </a:t>
            </a:r>
            <a:endParaRPr lang="en-US" dirty="0" smtClean="0"/>
          </a:p>
          <a:p>
            <a:endParaRPr lang="en-US" dirty="0" smtClean="0"/>
          </a:p>
          <a:p>
            <a:pPr marL="1430550" lvl="3" indent="-285750">
              <a:buFont typeface="Arial" panose="020B0604020202020204" pitchFamily="34" charset="0"/>
              <a:buChar char="•"/>
            </a:pPr>
            <a:r>
              <a:rPr lang="en-US" sz="1600" b="1" dirty="0">
                <a:solidFill>
                  <a:srgbClr val="0070C0"/>
                </a:solidFill>
              </a:rPr>
              <a:t>If there is Open Load flag, the Driver will not stop.</a:t>
            </a:r>
          </a:p>
          <a:p>
            <a:pPr marL="1430550" lvl="3" indent="-285750">
              <a:buFont typeface="Arial" panose="020B0604020202020204" pitchFamily="34" charset="0"/>
              <a:buChar char="•"/>
            </a:pPr>
            <a:r>
              <a:rPr lang="en-US" sz="1600" b="1" dirty="0">
                <a:solidFill>
                  <a:srgbClr val="0070C0"/>
                </a:solidFill>
              </a:rPr>
              <a:t>If there is Over Current or Over Thermal flag, the Driver will stop.</a:t>
            </a:r>
          </a:p>
          <a:p>
            <a:endParaRPr lang="en-US" dirty="0"/>
          </a:p>
        </p:txBody>
      </p:sp>
      <p:pic>
        <p:nvPicPr>
          <p:cNvPr id="4" name="Picture 3"/>
          <p:cNvPicPr>
            <a:picLocks noChangeAspect="1"/>
          </p:cNvPicPr>
          <p:nvPr/>
        </p:nvPicPr>
        <p:blipFill>
          <a:blip r:embed="rId3"/>
          <a:stretch>
            <a:fillRect/>
          </a:stretch>
        </p:blipFill>
        <p:spPr>
          <a:xfrm>
            <a:off x="1128269" y="4379691"/>
            <a:ext cx="752999" cy="671040"/>
          </a:xfrm>
          <a:prstGeom prst="rect">
            <a:avLst/>
          </a:prstGeom>
        </p:spPr>
      </p:pic>
      <p:sp>
        <p:nvSpPr>
          <p:cNvPr id="5" name="TextBox 4"/>
          <p:cNvSpPr txBox="1"/>
          <p:nvPr/>
        </p:nvSpPr>
        <p:spPr>
          <a:xfrm>
            <a:off x="2028856" y="4258481"/>
            <a:ext cx="8300349" cy="1412694"/>
          </a:xfrm>
          <a:prstGeom prst="rect">
            <a:avLst/>
          </a:prstGeom>
        </p:spPr>
        <p:txBody>
          <a:bodyPr wrap="none" lIns="0" tIns="0" rIns="0" bIns="0" rtlCol="0">
            <a:spAutoFit/>
          </a:bodyPr>
          <a:lstStyle/>
          <a:p>
            <a:pPr>
              <a:lnSpc>
                <a:spcPct val="120000"/>
              </a:lnSpc>
              <a:spcBef>
                <a:spcPts val="600"/>
              </a:spcBef>
            </a:pPr>
            <a:r>
              <a:rPr lang="en-US" sz="1600" b="1" i="1" dirty="0" smtClean="0">
                <a:solidFill>
                  <a:srgbClr val="FF0000"/>
                </a:solidFill>
              </a:rPr>
              <a:t>The MCU uses 3.3 VDC as supply voltage (VDD).</a:t>
            </a:r>
          </a:p>
          <a:p>
            <a:pPr>
              <a:lnSpc>
                <a:spcPct val="120000"/>
              </a:lnSpc>
              <a:spcBef>
                <a:spcPts val="600"/>
              </a:spcBef>
            </a:pPr>
            <a:r>
              <a:rPr lang="en-US" sz="1600" b="1" i="1" dirty="0" smtClean="0">
                <a:solidFill>
                  <a:srgbClr val="FF0000"/>
                </a:solidFill>
              </a:rPr>
              <a:t>Be careful to not exceed the voltage to digital input pins (LO1 and LO2).</a:t>
            </a:r>
          </a:p>
          <a:p>
            <a:pPr>
              <a:lnSpc>
                <a:spcPct val="120000"/>
              </a:lnSpc>
              <a:spcBef>
                <a:spcPts val="600"/>
              </a:spcBef>
            </a:pPr>
            <a:r>
              <a:rPr lang="en-US" sz="1600" b="1" i="1" dirty="0">
                <a:solidFill>
                  <a:srgbClr val="FAC337"/>
                </a:solidFill>
              </a:rPr>
              <a:t>There </a:t>
            </a:r>
            <a:r>
              <a:rPr lang="en-US" sz="1600" b="1" i="1" dirty="0" smtClean="0">
                <a:solidFill>
                  <a:srgbClr val="FAC337"/>
                </a:solidFill>
              </a:rPr>
              <a:t>is </a:t>
            </a:r>
            <a:r>
              <a:rPr lang="en-US" sz="1600" b="1" i="1" dirty="0">
                <a:solidFill>
                  <a:srgbClr val="FAC337"/>
                </a:solidFill>
              </a:rPr>
              <a:t>voltage divider </a:t>
            </a:r>
            <a:r>
              <a:rPr lang="en-US" sz="1600" b="1" i="1" dirty="0" smtClean="0">
                <a:solidFill>
                  <a:srgbClr val="FAC337"/>
                </a:solidFill>
              </a:rPr>
              <a:t>to be set </a:t>
            </a:r>
            <a:r>
              <a:rPr lang="en-US" sz="1600" b="1" i="1" dirty="0">
                <a:solidFill>
                  <a:srgbClr val="FAC337"/>
                </a:solidFill>
              </a:rPr>
              <a:t>to limit the input from 5 VDC to be less than 3.3 VDC</a:t>
            </a:r>
            <a:endParaRPr lang="bg-BG" sz="1600" b="1" i="1" dirty="0">
              <a:solidFill>
                <a:srgbClr val="FAC337"/>
              </a:solidFill>
            </a:endParaRPr>
          </a:p>
          <a:p>
            <a:pPr>
              <a:lnSpc>
                <a:spcPct val="120000"/>
              </a:lnSpc>
              <a:spcBef>
                <a:spcPts val="600"/>
              </a:spcBef>
            </a:pPr>
            <a:r>
              <a:rPr lang="en-US" sz="1600" b="1" i="1" dirty="0" smtClean="0">
                <a:solidFill>
                  <a:srgbClr val="FF0000"/>
                </a:solidFill>
              </a:rPr>
              <a:t> </a:t>
            </a:r>
            <a:endParaRPr lang="bg-BG" sz="1600" b="1" i="1" dirty="0" err="1" smtClean="0">
              <a:solidFill>
                <a:srgbClr val="FF0000"/>
              </a:solidFill>
            </a:endParaRPr>
          </a:p>
        </p:txBody>
      </p:sp>
    </p:spTree>
    <p:extLst>
      <p:ext uri="{BB962C8B-B14F-4D97-AF65-F5344CB8AC3E}">
        <p14:creationId xmlns:p14="http://schemas.microsoft.com/office/powerpoint/2010/main" val="2401375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pic>
        <p:nvPicPr>
          <p:cNvPr id="4" name="Picture 3"/>
          <p:cNvPicPr>
            <a:picLocks noChangeAspect="1"/>
          </p:cNvPicPr>
          <p:nvPr/>
        </p:nvPicPr>
        <p:blipFill>
          <a:blip r:embed="rId3"/>
          <a:stretch>
            <a:fillRect/>
          </a:stretch>
        </p:blipFill>
        <p:spPr>
          <a:xfrm>
            <a:off x="0" y="1876593"/>
            <a:ext cx="5139057" cy="4607135"/>
          </a:xfrm>
          <a:prstGeom prst="rect">
            <a:avLst/>
          </a:prstGeom>
        </p:spPr>
      </p:pic>
      <p:pic>
        <p:nvPicPr>
          <p:cNvPr id="5" name="Content Placeholder 4"/>
          <p:cNvPicPr>
            <a:picLocks noGrp="1" noChangeAspect="1"/>
          </p:cNvPicPr>
          <p:nvPr>
            <p:ph sz="quarter" idx="10"/>
          </p:nvPr>
        </p:nvPicPr>
        <p:blipFill>
          <a:blip r:embed="rId4"/>
          <a:stretch>
            <a:fillRect/>
          </a:stretch>
        </p:blipFill>
        <p:spPr>
          <a:xfrm>
            <a:off x="5097780" y="1133707"/>
            <a:ext cx="6041367" cy="4913126"/>
          </a:xfrm>
          <a:prstGeom prst="rect">
            <a:avLst/>
          </a:prstGeom>
        </p:spPr>
      </p:pic>
      <p:sp>
        <p:nvSpPr>
          <p:cNvPr id="7" name="TextBox 6"/>
          <p:cNvSpPr txBox="1"/>
          <p:nvPr/>
        </p:nvSpPr>
        <p:spPr>
          <a:xfrm>
            <a:off x="10603450" y="1791813"/>
            <a:ext cx="637995" cy="268279"/>
          </a:xfrm>
          <a:prstGeom prst="rect">
            <a:avLst/>
          </a:prstGeom>
        </p:spPr>
        <p:txBody>
          <a:bodyPr wrap="none" lIns="0" tIns="0" rIns="0" bIns="0" rtlCol="0">
            <a:spAutoFit/>
          </a:bodyPr>
          <a:lstStyle/>
          <a:p>
            <a:pPr>
              <a:lnSpc>
                <a:spcPct val="120000"/>
              </a:lnSpc>
              <a:spcBef>
                <a:spcPts val="600"/>
              </a:spcBef>
            </a:pPr>
            <a:r>
              <a:rPr lang="en-US" sz="1600" b="0" dirty="0" smtClean="0">
                <a:solidFill>
                  <a:srgbClr val="00B050"/>
                </a:solidFill>
                <a:latin typeface="+mn-lt"/>
              </a:rPr>
              <a:t>PWMA</a:t>
            </a:r>
            <a:endParaRPr lang="bg-BG" sz="1600" b="0" dirty="0" err="1" smtClean="0">
              <a:solidFill>
                <a:srgbClr val="00B050"/>
              </a:solidFill>
              <a:latin typeface="+mn-lt"/>
            </a:endParaRPr>
          </a:p>
        </p:txBody>
      </p:sp>
      <p:cxnSp>
        <p:nvCxnSpPr>
          <p:cNvPr id="9" name="Straight Connector 8"/>
          <p:cNvCxnSpPr/>
          <p:nvPr/>
        </p:nvCxnSpPr>
        <p:spPr>
          <a:xfrm>
            <a:off x="10448925" y="4182545"/>
            <a:ext cx="462302" cy="1254"/>
          </a:xfrm>
          <a:prstGeom prst="line">
            <a:avLst/>
          </a:prstGeom>
          <a:ln w="28575">
            <a:solidFill>
              <a:srgbClr val="FF008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524593" y="4328160"/>
            <a:ext cx="386634" cy="0"/>
          </a:xfrm>
          <a:prstGeom prst="line">
            <a:avLst/>
          </a:prstGeom>
          <a:ln w="28575">
            <a:solidFill>
              <a:srgbClr val="FF008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24593" y="4610100"/>
            <a:ext cx="842180" cy="127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530498" y="4480560"/>
            <a:ext cx="836275" cy="1016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911520" y="4001942"/>
            <a:ext cx="455253" cy="268279"/>
          </a:xfrm>
          <a:prstGeom prst="rect">
            <a:avLst/>
          </a:prstGeom>
        </p:spPr>
        <p:txBody>
          <a:bodyPr wrap="none" lIns="0" tIns="0" rIns="0" bIns="0" rtlCol="0">
            <a:spAutoFit/>
          </a:bodyPr>
          <a:lstStyle/>
          <a:p>
            <a:pPr>
              <a:lnSpc>
                <a:spcPct val="120000"/>
              </a:lnSpc>
              <a:spcBef>
                <a:spcPts val="600"/>
              </a:spcBef>
            </a:pPr>
            <a:r>
              <a:rPr lang="en-US" sz="1600" dirty="0" smtClean="0">
                <a:solidFill>
                  <a:srgbClr val="FF008C"/>
                </a:solidFill>
              </a:rPr>
              <a:t>INA2</a:t>
            </a:r>
            <a:endParaRPr lang="bg-BG" sz="1600" b="0" dirty="0" err="1" smtClean="0">
              <a:solidFill>
                <a:srgbClr val="FF008C"/>
              </a:solidFill>
            </a:endParaRPr>
          </a:p>
        </p:txBody>
      </p:sp>
      <p:sp>
        <p:nvSpPr>
          <p:cNvPr id="23" name="Rectangle 22"/>
          <p:cNvSpPr/>
          <p:nvPr/>
        </p:nvSpPr>
        <p:spPr>
          <a:xfrm>
            <a:off x="10819186" y="4130108"/>
            <a:ext cx="639919" cy="360612"/>
          </a:xfrm>
          <a:prstGeom prst="rect">
            <a:avLst/>
          </a:prstGeom>
        </p:spPr>
        <p:txBody>
          <a:bodyPr wrap="none">
            <a:spAutoFit/>
          </a:bodyPr>
          <a:lstStyle/>
          <a:p>
            <a:pPr>
              <a:lnSpc>
                <a:spcPct val="120000"/>
              </a:lnSpc>
              <a:spcBef>
                <a:spcPts val="600"/>
              </a:spcBef>
            </a:pPr>
            <a:r>
              <a:rPr lang="en-US" sz="1600" dirty="0" smtClean="0">
                <a:solidFill>
                  <a:srgbClr val="FF008C"/>
                </a:solidFill>
              </a:rPr>
              <a:t>INA1</a:t>
            </a:r>
            <a:endParaRPr lang="bg-BG" sz="1600" dirty="0" err="1">
              <a:solidFill>
                <a:srgbClr val="FF008C"/>
              </a:solidFill>
            </a:endParaRPr>
          </a:p>
        </p:txBody>
      </p:sp>
      <p:sp>
        <p:nvSpPr>
          <p:cNvPr id="26" name="Rectangle 25"/>
          <p:cNvSpPr/>
          <p:nvPr/>
        </p:nvSpPr>
        <p:spPr>
          <a:xfrm>
            <a:off x="11273477" y="4262188"/>
            <a:ext cx="639919" cy="360612"/>
          </a:xfrm>
          <a:prstGeom prst="rect">
            <a:avLst/>
          </a:prstGeom>
        </p:spPr>
        <p:txBody>
          <a:bodyPr wrap="none">
            <a:spAutoFit/>
          </a:bodyPr>
          <a:lstStyle/>
          <a:p>
            <a:pPr>
              <a:lnSpc>
                <a:spcPct val="120000"/>
              </a:lnSpc>
              <a:spcBef>
                <a:spcPts val="600"/>
              </a:spcBef>
            </a:pPr>
            <a:r>
              <a:rPr lang="en-US" sz="1600" dirty="0" smtClean="0">
                <a:solidFill>
                  <a:srgbClr val="FFC000"/>
                </a:solidFill>
              </a:rPr>
              <a:t>INB2</a:t>
            </a:r>
            <a:endParaRPr lang="bg-BG" sz="1600" dirty="0" err="1">
              <a:solidFill>
                <a:srgbClr val="FFC000"/>
              </a:solidFill>
            </a:endParaRPr>
          </a:p>
        </p:txBody>
      </p:sp>
      <p:sp>
        <p:nvSpPr>
          <p:cNvPr id="27" name="Rectangle 26"/>
          <p:cNvSpPr/>
          <p:nvPr/>
        </p:nvSpPr>
        <p:spPr>
          <a:xfrm>
            <a:off x="11273477" y="4429794"/>
            <a:ext cx="639919" cy="360612"/>
          </a:xfrm>
          <a:prstGeom prst="rect">
            <a:avLst/>
          </a:prstGeom>
        </p:spPr>
        <p:txBody>
          <a:bodyPr wrap="none">
            <a:spAutoFit/>
          </a:bodyPr>
          <a:lstStyle/>
          <a:p>
            <a:pPr>
              <a:lnSpc>
                <a:spcPct val="120000"/>
              </a:lnSpc>
              <a:spcBef>
                <a:spcPts val="600"/>
              </a:spcBef>
            </a:pPr>
            <a:r>
              <a:rPr lang="en-US" sz="1600" dirty="0" smtClean="0">
                <a:solidFill>
                  <a:srgbClr val="FFC000"/>
                </a:solidFill>
              </a:rPr>
              <a:t>INB1</a:t>
            </a:r>
            <a:endParaRPr lang="bg-BG" sz="1600" dirty="0" err="1">
              <a:solidFill>
                <a:srgbClr val="FFC000"/>
              </a:solidFill>
            </a:endParaRPr>
          </a:p>
        </p:txBody>
      </p:sp>
      <p:cxnSp>
        <p:nvCxnSpPr>
          <p:cNvPr id="28" name="Straight Connector 27"/>
          <p:cNvCxnSpPr/>
          <p:nvPr/>
        </p:nvCxnSpPr>
        <p:spPr>
          <a:xfrm>
            <a:off x="10475908" y="2691887"/>
            <a:ext cx="462302" cy="125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475908" y="2830746"/>
            <a:ext cx="462302" cy="125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946640" y="2499808"/>
            <a:ext cx="387927" cy="268279"/>
          </a:xfrm>
          <a:prstGeom prst="rect">
            <a:avLst/>
          </a:prstGeom>
        </p:spPr>
        <p:txBody>
          <a:bodyPr wrap="none" lIns="0" tIns="0" rIns="0" bIns="0" rtlCol="0">
            <a:spAutoFit/>
          </a:bodyPr>
          <a:lstStyle/>
          <a:p>
            <a:pPr>
              <a:lnSpc>
                <a:spcPct val="120000"/>
              </a:lnSpc>
              <a:spcBef>
                <a:spcPts val="600"/>
              </a:spcBef>
            </a:pPr>
            <a:r>
              <a:rPr lang="en-US" sz="1600" dirty="0" smtClean="0">
                <a:solidFill>
                  <a:srgbClr val="00B0F0"/>
                </a:solidFill>
              </a:rPr>
              <a:t>LO2</a:t>
            </a:r>
            <a:endParaRPr lang="bg-BG" sz="1600" b="0" dirty="0" err="1" smtClean="0">
              <a:solidFill>
                <a:srgbClr val="00B0F0"/>
              </a:solidFill>
            </a:endParaRPr>
          </a:p>
        </p:txBody>
      </p:sp>
      <p:sp>
        <p:nvSpPr>
          <p:cNvPr id="33" name="TextBox 32"/>
          <p:cNvSpPr txBox="1"/>
          <p:nvPr/>
        </p:nvSpPr>
        <p:spPr>
          <a:xfrm>
            <a:off x="10946640" y="2662917"/>
            <a:ext cx="387927" cy="268279"/>
          </a:xfrm>
          <a:prstGeom prst="rect">
            <a:avLst/>
          </a:prstGeom>
        </p:spPr>
        <p:txBody>
          <a:bodyPr wrap="none" lIns="0" tIns="0" rIns="0" bIns="0" rtlCol="0">
            <a:spAutoFit/>
          </a:bodyPr>
          <a:lstStyle/>
          <a:p>
            <a:pPr>
              <a:lnSpc>
                <a:spcPct val="120000"/>
              </a:lnSpc>
              <a:spcBef>
                <a:spcPts val="600"/>
              </a:spcBef>
            </a:pPr>
            <a:r>
              <a:rPr lang="en-US" sz="1600" dirty="0" smtClean="0">
                <a:solidFill>
                  <a:srgbClr val="00B0F0"/>
                </a:solidFill>
              </a:rPr>
              <a:t>LO1</a:t>
            </a:r>
            <a:endParaRPr lang="bg-BG" sz="1600" b="0" dirty="0" err="1" smtClean="0">
              <a:solidFill>
                <a:srgbClr val="00B0F0"/>
              </a:solidFill>
            </a:endParaRPr>
          </a:p>
        </p:txBody>
      </p:sp>
      <p:cxnSp>
        <p:nvCxnSpPr>
          <p:cNvPr id="34" name="Straight Connector 33"/>
          <p:cNvCxnSpPr/>
          <p:nvPr/>
        </p:nvCxnSpPr>
        <p:spPr>
          <a:xfrm flipV="1">
            <a:off x="10475908" y="2074333"/>
            <a:ext cx="435319" cy="44518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9115392" y="1925952"/>
            <a:ext cx="435319" cy="44518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505996" y="1653565"/>
            <a:ext cx="637995" cy="268279"/>
          </a:xfrm>
          <a:prstGeom prst="rect">
            <a:avLst/>
          </a:prstGeom>
        </p:spPr>
        <p:txBody>
          <a:bodyPr wrap="none" lIns="0" tIns="0" rIns="0" bIns="0" rtlCol="0">
            <a:spAutoFit/>
          </a:bodyPr>
          <a:lstStyle/>
          <a:p>
            <a:pPr>
              <a:lnSpc>
                <a:spcPct val="120000"/>
              </a:lnSpc>
              <a:spcBef>
                <a:spcPts val="600"/>
              </a:spcBef>
            </a:pPr>
            <a:r>
              <a:rPr lang="en-US" sz="1600" b="0" dirty="0" smtClean="0">
                <a:solidFill>
                  <a:srgbClr val="00B050"/>
                </a:solidFill>
                <a:latin typeface="+mn-lt"/>
              </a:rPr>
              <a:t>PWMB</a:t>
            </a:r>
            <a:endParaRPr lang="bg-BG" sz="1600" b="0" dirty="0" err="1" smtClean="0">
              <a:solidFill>
                <a:srgbClr val="00B050"/>
              </a:solidFill>
              <a:latin typeface="+mn-lt"/>
            </a:endParaRPr>
          </a:p>
        </p:txBody>
      </p:sp>
      <p:cxnSp>
        <p:nvCxnSpPr>
          <p:cNvPr id="38" name="Straight Connector 37"/>
          <p:cNvCxnSpPr/>
          <p:nvPr/>
        </p:nvCxnSpPr>
        <p:spPr>
          <a:xfrm flipV="1">
            <a:off x="6580010" y="5277504"/>
            <a:ext cx="435319" cy="4451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366977" y="5277504"/>
            <a:ext cx="435319" cy="4451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048618" y="5711015"/>
            <a:ext cx="671659" cy="268279"/>
          </a:xfrm>
          <a:prstGeom prst="rect">
            <a:avLst/>
          </a:prstGeom>
        </p:spPr>
        <p:txBody>
          <a:bodyPr wrap="none" lIns="0" tIns="0" rIns="0" bIns="0" rtlCol="0">
            <a:spAutoFit/>
          </a:bodyPr>
          <a:lstStyle/>
          <a:p>
            <a:pPr>
              <a:lnSpc>
                <a:spcPct val="120000"/>
              </a:lnSpc>
              <a:spcBef>
                <a:spcPts val="600"/>
              </a:spcBef>
            </a:pPr>
            <a:r>
              <a:rPr lang="en-US" sz="1600" b="0" dirty="0" smtClean="0">
                <a:solidFill>
                  <a:srgbClr val="0070C0"/>
                </a:solidFill>
                <a:latin typeface="+mn-lt"/>
              </a:rPr>
              <a:t>POT_Y</a:t>
            </a:r>
            <a:endParaRPr lang="bg-BG" sz="1600" b="0" dirty="0" err="1" smtClean="0">
              <a:solidFill>
                <a:srgbClr val="0070C0"/>
              </a:solidFill>
              <a:latin typeface="+mn-lt"/>
            </a:endParaRPr>
          </a:p>
        </p:txBody>
      </p:sp>
      <p:sp>
        <p:nvSpPr>
          <p:cNvPr id="41" name="TextBox 40"/>
          <p:cNvSpPr txBox="1"/>
          <p:nvPr/>
        </p:nvSpPr>
        <p:spPr>
          <a:xfrm>
            <a:off x="6219600" y="5711015"/>
            <a:ext cx="671659" cy="268279"/>
          </a:xfrm>
          <a:prstGeom prst="rect">
            <a:avLst/>
          </a:prstGeom>
        </p:spPr>
        <p:txBody>
          <a:bodyPr wrap="none" lIns="0" tIns="0" rIns="0" bIns="0" rtlCol="0">
            <a:spAutoFit/>
          </a:bodyPr>
          <a:lstStyle/>
          <a:p>
            <a:pPr>
              <a:lnSpc>
                <a:spcPct val="120000"/>
              </a:lnSpc>
              <a:spcBef>
                <a:spcPts val="600"/>
              </a:spcBef>
            </a:pPr>
            <a:r>
              <a:rPr lang="en-US" sz="1600" b="0" dirty="0" smtClean="0">
                <a:solidFill>
                  <a:srgbClr val="0070C0"/>
                </a:solidFill>
                <a:latin typeface="+mn-lt"/>
              </a:rPr>
              <a:t>POT_X</a:t>
            </a:r>
            <a:endParaRPr lang="bg-BG" sz="1600" b="0" dirty="0" err="1" smtClean="0">
              <a:solidFill>
                <a:srgbClr val="0070C0"/>
              </a:solidFill>
              <a:latin typeface="+mn-lt"/>
            </a:endParaRPr>
          </a:p>
        </p:txBody>
      </p:sp>
      <p:sp>
        <p:nvSpPr>
          <p:cNvPr id="42" name="Rectangle 41"/>
          <p:cNvSpPr/>
          <p:nvPr/>
        </p:nvSpPr>
        <p:spPr>
          <a:xfrm>
            <a:off x="208281" y="1273890"/>
            <a:ext cx="5270281" cy="369332"/>
          </a:xfrm>
          <a:prstGeom prst="rect">
            <a:avLst/>
          </a:prstGeom>
        </p:spPr>
        <p:txBody>
          <a:bodyPr wrap="square">
            <a:spAutoFit/>
          </a:bodyPr>
          <a:lstStyle/>
          <a:p>
            <a:pPr algn="ctr"/>
            <a:r>
              <a:rPr lang="en-US" b="1" dirty="0">
                <a:solidFill>
                  <a:srgbClr val="0070C0"/>
                </a:solidFill>
              </a:rPr>
              <a:t>PINS settings and connections </a:t>
            </a:r>
          </a:p>
        </p:txBody>
      </p:sp>
    </p:spTree>
    <p:extLst>
      <p:ext uri="{BB962C8B-B14F-4D97-AF65-F5344CB8AC3E}">
        <p14:creationId xmlns:p14="http://schemas.microsoft.com/office/powerpoint/2010/main" val="3203576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Lab3b: Read and control motor position</a:t>
            </a:r>
            <a:endParaRPr lang="bg-BG" dirty="0"/>
          </a:p>
        </p:txBody>
      </p:sp>
      <p:sp>
        <p:nvSpPr>
          <p:cNvPr id="3" name="Content Placeholder 2"/>
          <p:cNvSpPr>
            <a:spLocks noGrp="1"/>
          </p:cNvSpPr>
          <p:nvPr>
            <p:ph sz="quarter" idx="10"/>
          </p:nvPr>
        </p:nvSpPr>
        <p:spPr>
          <a:xfrm>
            <a:off x="432001" y="1371601"/>
            <a:ext cx="10305272" cy="4935598"/>
          </a:xfrm>
        </p:spPr>
        <p:txBody>
          <a:bodyPr/>
          <a:lstStyle/>
          <a:p>
            <a:pPr marL="285750" indent="-285750">
              <a:buFontTx/>
              <a:buChar char="-"/>
            </a:pPr>
            <a:r>
              <a:rPr lang="en-US" dirty="0" smtClean="0"/>
              <a:t>We </a:t>
            </a:r>
            <a:r>
              <a:rPr lang="en-US" dirty="0"/>
              <a:t>will set analog input </a:t>
            </a:r>
            <a:r>
              <a:rPr lang="en-US" dirty="0" smtClean="0"/>
              <a:t>pins of MCU to read potentiometers of mirror.</a:t>
            </a:r>
            <a:endParaRPr lang="en-US" dirty="0"/>
          </a:p>
          <a:p>
            <a:pPr marL="285750" indent="-285750">
              <a:buFontTx/>
              <a:buChar char="-"/>
            </a:pPr>
            <a:endParaRPr lang="en-US" dirty="0"/>
          </a:p>
          <a:p>
            <a:pPr marL="627750" lvl="1" indent="-285750">
              <a:buFontTx/>
              <a:buChar char="-"/>
            </a:pPr>
            <a:r>
              <a:rPr lang="en-US" dirty="0"/>
              <a:t>Analog input is converted to digital using ADC</a:t>
            </a:r>
          </a:p>
          <a:p>
            <a:pPr marL="627750" lvl="1" indent="-285750">
              <a:buFontTx/>
              <a:buChar char="-"/>
            </a:pPr>
            <a:r>
              <a:rPr lang="en-US" dirty="0"/>
              <a:t>We use 12-bit ADC (ADC value is 0 - 4095)</a:t>
            </a:r>
          </a:p>
          <a:p>
            <a:pPr lvl="1" indent="0">
              <a:buNone/>
            </a:pPr>
            <a:endParaRPr lang="en-US" dirty="0"/>
          </a:p>
          <a:p>
            <a:pPr marL="285750" indent="-285750">
              <a:buFontTx/>
              <a:buChar char="-"/>
            </a:pPr>
            <a:r>
              <a:rPr lang="en-US" dirty="0"/>
              <a:t>We will </a:t>
            </a:r>
            <a:r>
              <a:rPr lang="en-US" dirty="0" smtClean="0"/>
              <a:t>set:</a:t>
            </a:r>
          </a:p>
          <a:p>
            <a:pPr marL="1027350" lvl="2" indent="-285750">
              <a:buFontTx/>
              <a:buChar char="-"/>
            </a:pPr>
            <a:r>
              <a:rPr lang="en-US" sz="1800" dirty="0">
                <a:solidFill>
                  <a:srgbClr val="00B0F0"/>
                </a:solidFill>
              </a:rPr>
              <a:t>PC0 as analog inputs </a:t>
            </a:r>
            <a:r>
              <a:rPr lang="en-US" sz="1800" dirty="0" smtClean="0">
                <a:solidFill>
                  <a:srgbClr val="00B0F0"/>
                </a:solidFill>
              </a:rPr>
              <a:t>ADC2_IN6 (POT_X of Mirror)</a:t>
            </a:r>
            <a:endParaRPr lang="en-US" sz="1800" dirty="0">
              <a:solidFill>
                <a:srgbClr val="00B0F0"/>
              </a:solidFill>
            </a:endParaRPr>
          </a:p>
          <a:p>
            <a:pPr marL="1027350" lvl="2" indent="-285750">
              <a:buFontTx/>
              <a:buChar char="-"/>
            </a:pPr>
            <a:r>
              <a:rPr lang="en-US" sz="1800" dirty="0">
                <a:solidFill>
                  <a:srgbClr val="00B0F0"/>
                </a:solidFill>
              </a:rPr>
              <a:t>PC3 as analog inputs </a:t>
            </a:r>
            <a:r>
              <a:rPr lang="en-US" sz="1800" dirty="0" smtClean="0">
                <a:solidFill>
                  <a:srgbClr val="00B0F0"/>
                </a:solidFill>
              </a:rPr>
              <a:t>ADC2_IN9 (POT_Y of Mirror)</a:t>
            </a:r>
            <a:endParaRPr lang="en-US" sz="1800" dirty="0">
              <a:solidFill>
                <a:srgbClr val="00B0F0"/>
              </a:solidFill>
            </a:endParaRPr>
          </a:p>
          <a:p>
            <a:pPr marL="285750" indent="-285750">
              <a:buFontTx/>
              <a:buChar char="-"/>
            </a:pPr>
            <a:endParaRPr lang="en-US" dirty="0"/>
          </a:p>
          <a:p>
            <a:pPr marL="285750" indent="-285750">
              <a:buFontTx/>
              <a:buChar char="-"/>
            </a:pPr>
            <a:r>
              <a:rPr lang="en-US" dirty="0"/>
              <a:t>We will read voltages from PC0 and PC3 </a:t>
            </a:r>
            <a:r>
              <a:rPr lang="en-US" dirty="0" smtClean="0"/>
              <a:t>(</a:t>
            </a:r>
            <a:r>
              <a:rPr lang="en-US" dirty="0"/>
              <a:t>using ADC polling conversion)</a:t>
            </a:r>
          </a:p>
          <a:p>
            <a:endParaRPr lang="en-US" dirty="0"/>
          </a:p>
        </p:txBody>
      </p:sp>
      <p:pic>
        <p:nvPicPr>
          <p:cNvPr id="4" name="Picture 3"/>
          <p:cNvPicPr>
            <a:picLocks noChangeAspect="1"/>
          </p:cNvPicPr>
          <p:nvPr/>
        </p:nvPicPr>
        <p:blipFill>
          <a:blip r:embed="rId3"/>
          <a:stretch>
            <a:fillRect/>
          </a:stretch>
        </p:blipFill>
        <p:spPr>
          <a:xfrm>
            <a:off x="1376148" y="5227483"/>
            <a:ext cx="752999" cy="671040"/>
          </a:xfrm>
          <a:prstGeom prst="rect">
            <a:avLst/>
          </a:prstGeom>
        </p:spPr>
      </p:pic>
      <p:sp>
        <p:nvSpPr>
          <p:cNvPr id="5" name="TextBox 4"/>
          <p:cNvSpPr txBox="1"/>
          <p:nvPr/>
        </p:nvSpPr>
        <p:spPr>
          <a:xfrm>
            <a:off x="2398821" y="5042861"/>
            <a:ext cx="8608126" cy="1040285"/>
          </a:xfrm>
          <a:prstGeom prst="rect">
            <a:avLst/>
          </a:prstGeom>
        </p:spPr>
        <p:txBody>
          <a:bodyPr wrap="none" lIns="0" tIns="0" rIns="0" bIns="0" rtlCol="0">
            <a:spAutoFit/>
          </a:bodyPr>
          <a:lstStyle/>
          <a:p>
            <a:pPr>
              <a:lnSpc>
                <a:spcPct val="120000"/>
              </a:lnSpc>
              <a:spcBef>
                <a:spcPts val="600"/>
              </a:spcBef>
            </a:pPr>
            <a:r>
              <a:rPr lang="en-US" sz="1600" b="1" i="1" dirty="0" smtClean="0">
                <a:solidFill>
                  <a:srgbClr val="FF0000"/>
                </a:solidFill>
              </a:rPr>
              <a:t>The MCU uses 3.3 VDC as supply voltage (VDDA).</a:t>
            </a:r>
          </a:p>
          <a:p>
            <a:pPr>
              <a:lnSpc>
                <a:spcPct val="120000"/>
              </a:lnSpc>
              <a:spcBef>
                <a:spcPts val="600"/>
              </a:spcBef>
            </a:pPr>
            <a:r>
              <a:rPr lang="en-US" sz="1600" b="1" i="1" dirty="0" smtClean="0">
                <a:solidFill>
                  <a:srgbClr val="FF0000"/>
                </a:solidFill>
              </a:rPr>
              <a:t>Be careful to not exceed the voltage to analog input pins (POT_X and POT_Y).</a:t>
            </a:r>
          </a:p>
          <a:p>
            <a:pPr>
              <a:lnSpc>
                <a:spcPct val="120000"/>
              </a:lnSpc>
              <a:spcBef>
                <a:spcPts val="600"/>
              </a:spcBef>
            </a:pPr>
            <a:r>
              <a:rPr lang="en-US" sz="1600" b="1" i="1" dirty="0" smtClean="0">
                <a:solidFill>
                  <a:srgbClr val="FAC337"/>
                </a:solidFill>
              </a:rPr>
              <a:t>There are voltage dividers to be set to limit the input from 5 VDC to be less than 3.3 VDC</a:t>
            </a:r>
            <a:endParaRPr lang="bg-BG" sz="1600" b="1" i="1" dirty="0" err="1" smtClean="0">
              <a:solidFill>
                <a:srgbClr val="FAC337"/>
              </a:solidFill>
            </a:endParaRPr>
          </a:p>
        </p:txBody>
      </p:sp>
      <p:pic>
        <p:nvPicPr>
          <p:cNvPr id="6" name="Picture 5"/>
          <p:cNvPicPr>
            <a:picLocks noChangeAspect="1"/>
          </p:cNvPicPr>
          <p:nvPr/>
        </p:nvPicPr>
        <p:blipFill>
          <a:blip r:embed="rId4"/>
          <a:stretch>
            <a:fillRect/>
          </a:stretch>
        </p:blipFill>
        <p:spPr>
          <a:xfrm>
            <a:off x="7523019" y="1271847"/>
            <a:ext cx="4123638" cy="2989145"/>
          </a:xfrm>
          <a:prstGeom prst="rect">
            <a:avLst/>
          </a:prstGeom>
        </p:spPr>
      </p:pic>
    </p:spTree>
    <p:extLst>
      <p:ext uri="{BB962C8B-B14F-4D97-AF65-F5344CB8AC3E}">
        <p14:creationId xmlns:p14="http://schemas.microsoft.com/office/powerpoint/2010/main" val="1068124515"/>
      </p:ext>
    </p:extLst>
  </p:cSld>
  <p:clrMapOvr>
    <a:masterClrMapping/>
  </p:clrMapOvr>
  <p:timing>
    <p:tnLst>
      <p:par>
        <p:cTn id="1" dur="indefinite" restart="never" nodeType="tmRoot"/>
      </p:par>
    </p:tnLst>
  </p:timing>
</p:sld>
</file>

<file path=ppt/theme/theme1.xml><?xml version="1.0" encoding="utf-8"?>
<a:theme xmlns:a="http://schemas.openxmlformats.org/drawingml/2006/main" name="KOSTAL H_englisch">
  <a:themeElements>
    <a:clrScheme name="KOSTAL">
      <a:dk1>
        <a:srgbClr val="000000"/>
      </a:dk1>
      <a:lt1>
        <a:sysClr val="window" lastClr="FFFFFF"/>
      </a:lt1>
      <a:dk2>
        <a:srgbClr val="1E467D"/>
      </a:dk2>
      <a:lt2>
        <a:srgbClr val="EBEDED"/>
      </a:lt2>
      <a:accent1>
        <a:srgbClr val="1E467D"/>
      </a:accent1>
      <a:accent2>
        <a:srgbClr val="4B73A5"/>
      </a:accent2>
      <a:accent3>
        <a:srgbClr val="8CAFD2"/>
      </a:accent3>
      <a:accent4>
        <a:srgbClr val="D2E3EB"/>
      </a:accent4>
      <a:accent5>
        <a:srgbClr val="828787"/>
      </a:accent5>
      <a:accent6>
        <a:srgbClr val="C8CDCD"/>
      </a:accent6>
      <a:hlink>
        <a:srgbClr val="1E467D"/>
      </a:hlink>
      <a:folHlink>
        <a:srgbClr val="4B73A5"/>
      </a:folHlink>
    </a:clrScheme>
    <a:fontScheme name="KOST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a:noFill/>
        </a:ln>
      </a:spPr>
      <a:bodyPr lIns="72000" tIns="72000" rIns="72000" bIns="72000" rtlCol="0" anchor="ctr"/>
      <a:lstStyle>
        <a:defPPr algn="ctr">
          <a:defRPr sz="1600" b="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spAutoFit/>
      </a:bodyPr>
      <a:lstStyle>
        <a:defPPr>
          <a:lnSpc>
            <a:spcPct val="120000"/>
          </a:lnSpc>
          <a:spcBef>
            <a:spcPts val="600"/>
          </a:spcBef>
          <a:defRPr sz="1600" b="0" dirty="0" err="1" smtClean="0">
            <a:solidFill>
              <a:schemeClr val="tx1"/>
            </a:solidFill>
            <a:latin typeface="+mn-lt"/>
          </a:defRPr>
        </a:defPPr>
      </a:lstStyle>
    </a:txDef>
  </a:objectDefaults>
  <a:extraClrSchemeLst/>
  <a:custClrLst>
    <a:custClr name="Orange">
      <a:srgbClr val="FAC337"/>
    </a:custClr>
    <a:custClr name="Rot">
      <a:srgbClr val="9B0000"/>
    </a:custClr>
    <a:custClr name="Türkis-Blau">
      <a:srgbClr val="007DC8"/>
    </a:custClr>
    <a:custClr name="Grün">
      <a:srgbClr val="B4CD32"/>
    </a:custClr>
    <a:custClr name="RGB 0/155/155">
      <a:srgbClr val="009B9B"/>
    </a:custClr>
    <a:custClr name="Türkis-Grün hell">
      <a:srgbClr val="C8EBDC"/>
    </a:custClr>
    <a:custClr name="Violett">
      <a:srgbClr val="6E2864"/>
    </a:custClr>
    <a:custClr name="Pink">
      <a:srgbClr val="FF008C"/>
    </a:custClr>
    <a:custClr name="Textmarker-Gelb">
      <a:srgbClr val="FFFF00"/>
    </a:custClr>
  </a:custClrLst>
  <a:extLst>
    <a:ext uri="{05A4C25C-085E-4340-85A3-A5531E510DB2}">
      <thm15:themeFamily xmlns:thm15="http://schemas.microsoft.com/office/thememl/2012/main" name="H_englisch.potx" id="{9AE9854A-A9D5-4B09-8F1B-ED225BE160FD}" vid="{2F449F6F-8949-43B4-9EB5-F00991C6B7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66366095-a18c-4cb3-a1ea-2fdfefee6388" ContentTypeId="0x01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806CC8058440E44B2A267F438D1F04A" ma:contentTypeVersion="1" ma:contentTypeDescription="Create a new document." ma:contentTypeScope="" ma:versionID="56afbc502231781719905fa32394d9ad">
  <xsd:schema xmlns:xsd="http://www.w3.org/2001/XMLSchema" xmlns:xs="http://www.w3.org/2001/XMLSchema" xmlns:p="http://schemas.microsoft.com/office/2006/metadata/properties" xmlns:ns1="http://schemas.microsoft.com/sharepoint/v3" xmlns:ns2="fe2f6e1c-eed5-479c-b9e3-24541315acb7" targetNamespace="http://schemas.microsoft.com/office/2006/metadata/properties" ma:root="true" ma:fieldsID="bf0cd7e7556aa5efbc4380f3d6df25e9" ns1:_="" ns2:_="">
    <xsd:import namespace="http://schemas.microsoft.com/sharepoint/v3"/>
    <xsd:import namespace="fe2f6e1c-eed5-479c-b9e3-24541315acb7"/>
    <xsd:element name="properties">
      <xsd:complexType>
        <xsd:sequence>
          <xsd:element name="documentManagement">
            <xsd:complexType>
              <xsd:all>
                <xsd:element ref="ns1:Languag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8" nillable="true" ma:displayName="Language" ma:format="Dropdown" ma:internalName="Languag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fe2f6e1c-eed5-479c-b9e3-24541315acb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Language xmlns="http://schemas.microsoft.com/sharepoint/v3" xsi:nil="true"/>
  </documentManagement>
</p:properties>
</file>

<file path=customXml/itemProps1.xml><?xml version="1.0" encoding="utf-8"?>
<ds:datastoreItem xmlns:ds="http://schemas.openxmlformats.org/officeDocument/2006/customXml" ds:itemID="{2E2767FF-5ABC-4218-9EAF-6FDC7871E9BF}">
  <ds:schemaRefs>
    <ds:schemaRef ds:uri="Microsoft.SharePoint.Taxonomy.ContentTypeSync"/>
  </ds:schemaRefs>
</ds:datastoreItem>
</file>

<file path=customXml/itemProps2.xml><?xml version="1.0" encoding="utf-8"?>
<ds:datastoreItem xmlns:ds="http://schemas.openxmlformats.org/officeDocument/2006/customXml" ds:itemID="{65291669-3FE6-4BCB-8220-A950A46737DA}">
  <ds:schemaRefs>
    <ds:schemaRef ds:uri="http://schemas.microsoft.com/sharepoint/v3/contenttype/forms"/>
  </ds:schemaRefs>
</ds:datastoreItem>
</file>

<file path=customXml/itemProps3.xml><?xml version="1.0" encoding="utf-8"?>
<ds:datastoreItem xmlns:ds="http://schemas.openxmlformats.org/officeDocument/2006/customXml" ds:itemID="{6F861771-70F2-4AB4-B6D5-760E3B9CE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e2f6e1c-eed5-479c-b9e3-24541315ac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897E489-5709-4D7A-A95E-725C6ACA272E}">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e2f6e1c-eed5-479c-b9e3-24541315acb7"/>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H_englisch</Template>
  <TotalTime>0</TotalTime>
  <Words>2240</Words>
  <Application>Microsoft Office PowerPoint</Application>
  <PresentationFormat>Widescreen</PresentationFormat>
  <Paragraphs>413</Paragraphs>
  <Slides>58</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Wingdings</vt:lpstr>
      <vt:lpstr>KOSTAL H_englisch</vt:lpstr>
      <vt:lpstr>STM32 Mirror motor control</vt:lpstr>
      <vt:lpstr>PowerPoint Presentation</vt:lpstr>
      <vt:lpstr>PowerPoint Presentation</vt:lpstr>
      <vt:lpstr>PowerPoint Presentation</vt:lpstr>
      <vt:lpstr>PowerPoint Presentation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Lab3b: Read and control motor position</vt:lpstr>
      <vt:lpstr>Lab2b: Forward and reverse of motor using buttons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Selection of a Development Kit</dc:title>
  <dc:creator>Mayangsari, Maria</dc:creator>
  <cp:lastModifiedBy>Mayangsari, Maria</cp:lastModifiedBy>
  <cp:revision>571</cp:revision>
  <dcterms:created xsi:type="dcterms:W3CDTF">2024-07-15T09:50:10Z</dcterms:created>
  <dcterms:modified xsi:type="dcterms:W3CDTF">2024-11-22T12:56:43Z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0x010100F806CC8058440E44B2A267F438D1F04A</vt:lpwstr>
  </property>
</Properties>
</file>